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6"/>
  </p:sldMasterIdLst>
  <p:notesMasterIdLst>
    <p:notesMasterId r:id="rId36"/>
  </p:notesMasterIdLst>
  <p:handoutMasterIdLst>
    <p:handoutMasterId r:id="rId37"/>
  </p:handoutMasterIdLst>
  <p:sldIdLst>
    <p:sldId id="402" r:id="rId17"/>
    <p:sldId id="364" r:id="rId18"/>
    <p:sldId id="2062" r:id="rId19"/>
    <p:sldId id="2063" r:id="rId20"/>
    <p:sldId id="2064" r:id="rId21"/>
    <p:sldId id="2065" r:id="rId22"/>
    <p:sldId id="2066" r:id="rId23"/>
    <p:sldId id="2068" r:id="rId24"/>
    <p:sldId id="2069" r:id="rId25"/>
    <p:sldId id="2070" r:id="rId26"/>
    <p:sldId id="2071" r:id="rId27"/>
    <p:sldId id="2073" r:id="rId28"/>
    <p:sldId id="2072" r:id="rId29"/>
    <p:sldId id="2074" r:id="rId30"/>
    <p:sldId id="2075" r:id="rId31"/>
    <p:sldId id="2060" r:id="rId32"/>
    <p:sldId id="2061" r:id="rId33"/>
    <p:sldId id="2067" r:id="rId34"/>
    <p:sldId id="449" r:id="rId35"/>
  </p:sldIdLst>
  <p:sldSz cx="12195175" cy="6858000"/>
  <p:notesSz cx="6858000" cy="9144000"/>
  <p:embeddedFontLst>
    <p:embeddedFont>
      <p:font typeface="Arial Unicode MS" panose="020B0604020202020204" pitchFamily="34" charset="-128"/>
      <p:regular r:id="rId38"/>
    </p:embeddedFont>
    <p:embeddedFont>
      <p:font typeface="72 Brand" panose="020B0604020202020204" charset="0"/>
      <p:regular r:id="rId39"/>
      <p:bold r:id="rId40"/>
      <p:italic r:id="rId41"/>
      <p:boldItalic r:id="rId42"/>
    </p:embeddedFont>
    <p:embeddedFont>
      <p:font typeface="72 Brand Medium" panose="020B0604020202020204" charset="0"/>
      <p:regular r:id="rId43"/>
      <p: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F3282-F5A4-45CD-88FF-7CD2A3D1CC42}" v="770" dt="2023-12-08T00:08:21.35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98" autoAdjust="0"/>
    <p:restoredTop sz="95226" autoAdjust="0"/>
  </p:normalViewPr>
  <p:slideViewPr>
    <p:cSldViewPr snapToGrid="0" showGuides="1">
      <p:cViewPr varScale="1">
        <p:scale>
          <a:sx n="86" d="100"/>
          <a:sy n="86" d="100"/>
        </p:scale>
        <p:origin x="797" y="58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font" Target="fonts/font2.fntdata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9" Type="http://schemas.openxmlformats.org/officeDocument/2006/relationships/slide" Target="slides/slide13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4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notesMaster" Target="notesMasters/notesMaster1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82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48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199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375094923" name="LogoBlue-Dynamic" descr="{&quot;templafy&quot;:{&quot;id&quot;:&quot;cb602f24-a6c4-4fdd-889c-56dc8919edf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9f28e72c-7eee-4cf6-a367-89dae4269e23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01525701" name="LogoBlue-Dynamic" descr="{&quot;templafy&quot;:{&quot;id&quot;:&quot;ff051c5e-c671-457c-a7b4-c99ee004e5a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f8b3e0a-d0f8-42a4-9e1e-33891a8c3152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00822669" name="LogoWhite-Dynamic" descr="{&quot;templafy&quot;:{&quot;id&quot;:&quot;631d4aaa-3c94-43c9-b9e3-f19f364ae51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895fa812-32f6-493e-b299-391d008b133d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08724532" name="LogoWhite-Dynamic" descr="{&quot;templafy&quot;:{&quot;id&quot;:&quot;f5160bf3-5c5c-4d41-9b67-65e887514785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a5527f1f-282d-4e0b-bb6f-a3bd9016022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4786f3b7-99ff-4fbc-bd2e-07eee24dd7eb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27715595" name="LogoWhite-Dynamic" descr="{&quot;templafy&quot;:{&quot;id&quot;:&quot;07c76c1b-9434-44ec-adac-03c2f92bf24f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68e2808f-b78c-4494-979f-34427bd62c24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4d8cc7ac-52e3-4c79-a639-07eee0a2ece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  <p:pic>
        <p:nvPicPr>
          <p:cNvPr id="1464154794" name="LogoBlack-Dynamic" descr="{&quot;templafy&quot;:{&quot;id&quot;:&quot;4cf531d6-1789-4f60-9bb7-c107bdd43c5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252211357" name="LogoBlue-Dynamic" descr="{&quot;templafy&quot;:{&quot;id&quot;:&quot;e1cf15ab-2063-4d65-b87d-4ad49d7ea48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cb6fb353-857f-43a8-8811-5af407dfc236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89260505" name="LogoBlue-Dynamic" descr="{&quot;templafy&quot;:{&quot;id&quot;:&quot;1628b26b-dbd4-42c9-804f-d79fcebf938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0d1d6f75-c524-4e4c-8dd6-4836319c9d69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84393220" name="LogoBlack-Dynamic" descr="{&quot;templafy&quot;:{&quot;id&quot;:&quot;3e9dedaa-1505-42a6-af94-db83eb1ce32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9bee109-fcee-4a15-8c8f-98492e39ce08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936013160" name="LogoWhite-Dynamic" descr="{&quot;templafy&quot;:{&quot;id&quot;:&quot;193f9ae3-0857-4195-97dd-bbd25168503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454da48-e6a1-4cb1-b19f-5ef4a9aa201c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83217933" name="LogoBlack-Dynamic" descr="{&quot;templafy&quot;:{&quot;id&quot;:&quot;7cf02f19-c731-43db-b723-f412a9b2d75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f4111d1-a592-4bb7-a6ef-fc7b5bfd8f24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8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3.xml"/><Relationship Id="rId63" Type="http://schemas.openxmlformats.org/officeDocument/2006/relationships/tags" Target="../tags/tag34.xml"/><Relationship Id="rId84" Type="http://schemas.openxmlformats.org/officeDocument/2006/relationships/tags" Target="../tags/tag55.xml"/><Relationship Id="rId138" Type="http://schemas.openxmlformats.org/officeDocument/2006/relationships/tags" Target="../tags/tag109.xml"/><Relationship Id="rId107" Type="http://schemas.openxmlformats.org/officeDocument/2006/relationships/tags" Target="../tags/tag78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3.xml"/><Relationship Id="rId53" Type="http://schemas.openxmlformats.org/officeDocument/2006/relationships/tags" Target="../tags/tag24.xml"/><Relationship Id="rId74" Type="http://schemas.openxmlformats.org/officeDocument/2006/relationships/tags" Target="../tags/tag45.xml"/><Relationship Id="rId128" Type="http://schemas.openxmlformats.org/officeDocument/2006/relationships/tags" Target="../tags/tag99.xml"/><Relationship Id="rId149" Type="http://schemas.openxmlformats.org/officeDocument/2006/relationships/tags" Target="../tags/tag120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64" Type="http://schemas.openxmlformats.org/officeDocument/2006/relationships/tags" Target="../tags/tag35.xml"/><Relationship Id="rId69" Type="http://schemas.openxmlformats.org/officeDocument/2006/relationships/tags" Target="../tags/tag40.xml"/><Relationship Id="rId113" Type="http://schemas.openxmlformats.org/officeDocument/2006/relationships/tags" Target="../tags/tag84.xml"/><Relationship Id="rId118" Type="http://schemas.openxmlformats.org/officeDocument/2006/relationships/tags" Target="../tags/tag89.xml"/><Relationship Id="rId134" Type="http://schemas.openxmlformats.org/officeDocument/2006/relationships/tags" Target="../tags/tag105.xml"/><Relationship Id="rId139" Type="http://schemas.openxmlformats.org/officeDocument/2006/relationships/tags" Target="../tags/tag110.xml"/><Relationship Id="rId80" Type="http://schemas.openxmlformats.org/officeDocument/2006/relationships/tags" Target="../tags/tag51.xml"/><Relationship Id="rId85" Type="http://schemas.openxmlformats.org/officeDocument/2006/relationships/tags" Target="../tags/tag56.xml"/><Relationship Id="rId150" Type="http://schemas.openxmlformats.org/officeDocument/2006/relationships/tags" Target="../tags/tag12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59" Type="http://schemas.openxmlformats.org/officeDocument/2006/relationships/tags" Target="../tags/tag30.xml"/><Relationship Id="rId103" Type="http://schemas.openxmlformats.org/officeDocument/2006/relationships/tags" Target="../tags/tag74.xml"/><Relationship Id="rId108" Type="http://schemas.openxmlformats.org/officeDocument/2006/relationships/tags" Target="../tags/tag79.xml"/><Relationship Id="rId124" Type="http://schemas.openxmlformats.org/officeDocument/2006/relationships/tags" Target="../tags/tag95.xml"/><Relationship Id="rId129" Type="http://schemas.openxmlformats.org/officeDocument/2006/relationships/tags" Target="../tags/tag100.xml"/><Relationship Id="rId54" Type="http://schemas.openxmlformats.org/officeDocument/2006/relationships/tags" Target="../tags/tag25.xml"/><Relationship Id="rId70" Type="http://schemas.openxmlformats.org/officeDocument/2006/relationships/tags" Target="../tags/tag41.xml"/><Relationship Id="rId75" Type="http://schemas.openxmlformats.org/officeDocument/2006/relationships/tags" Target="../tags/tag46.xml"/><Relationship Id="rId91" Type="http://schemas.openxmlformats.org/officeDocument/2006/relationships/tags" Target="../tags/tag62.xml"/><Relationship Id="rId96" Type="http://schemas.openxmlformats.org/officeDocument/2006/relationships/tags" Target="../tags/tag67.xml"/><Relationship Id="rId140" Type="http://schemas.openxmlformats.org/officeDocument/2006/relationships/tags" Target="../tags/tag111.xml"/><Relationship Id="rId145" Type="http://schemas.openxmlformats.org/officeDocument/2006/relationships/tags" Target="../tags/tag1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20.xml"/><Relationship Id="rId114" Type="http://schemas.openxmlformats.org/officeDocument/2006/relationships/tags" Target="../tags/tag85.xml"/><Relationship Id="rId119" Type="http://schemas.openxmlformats.org/officeDocument/2006/relationships/tags" Target="../tags/tag90.xml"/><Relationship Id="rId44" Type="http://schemas.openxmlformats.org/officeDocument/2006/relationships/tags" Target="../tags/tag15.xml"/><Relationship Id="rId60" Type="http://schemas.openxmlformats.org/officeDocument/2006/relationships/tags" Target="../tags/tag31.xml"/><Relationship Id="rId65" Type="http://schemas.openxmlformats.org/officeDocument/2006/relationships/tags" Target="../tags/tag36.xml"/><Relationship Id="rId81" Type="http://schemas.openxmlformats.org/officeDocument/2006/relationships/tags" Target="../tags/tag52.xml"/><Relationship Id="rId86" Type="http://schemas.openxmlformats.org/officeDocument/2006/relationships/tags" Target="../tags/tag57.xml"/><Relationship Id="rId130" Type="http://schemas.openxmlformats.org/officeDocument/2006/relationships/tags" Target="../tags/tag101.xml"/><Relationship Id="rId135" Type="http://schemas.openxmlformats.org/officeDocument/2006/relationships/tags" Target="../tags/tag106.xml"/><Relationship Id="rId151" Type="http://schemas.openxmlformats.org/officeDocument/2006/relationships/tags" Target="../tags/tag12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0.xml"/><Relationship Id="rId109" Type="http://schemas.openxmlformats.org/officeDocument/2006/relationships/tags" Target="../tags/tag80.xml"/><Relationship Id="rId34" Type="http://schemas.openxmlformats.org/officeDocument/2006/relationships/tags" Target="../tags/tag5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6" Type="http://schemas.openxmlformats.org/officeDocument/2006/relationships/tags" Target="../tags/tag47.xml"/><Relationship Id="rId97" Type="http://schemas.openxmlformats.org/officeDocument/2006/relationships/tags" Target="../tags/tag68.xml"/><Relationship Id="rId104" Type="http://schemas.openxmlformats.org/officeDocument/2006/relationships/tags" Target="../tags/tag75.xml"/><Relationship Id="rId120" Type="http://schemas.openxmlformats.org/officeDocument/2006/relationships/tags" Target="../tags/tag91.xml"/><Relationship Id="rId125" Type="http://schemas.openxmlformats.org/officeDocument/2006/relationships/tags" Target="../tags/tag96.xml"/><Relationship Id="rId141" Type="http://schemas.openxmlformats.org/officeDocument/2006/relationships/tags" Target="../tags/tag112.xml"/><Relationship Id="rId146" Type="http://schemas.openxmlformats.org/officeDocument/2006/relationships/tags" Target="../tags/tag11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2.xml"/><Relationship Id="rId92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66" Type="http://schemas.openxmlformats.org/officeDocument/2006/relationships/tags" Target="../tags/tag37.xml"/><Relationship Id="rId87" Type="http://schemas.openxmlformats.org/officeDocument/2006/relationships/tags" Target="../tags/tag58.xml"/><Relationship Id="rId110" Type="http://schemas.openxmlformats.org/officeDocument/2006/relationships/tags" Target="../tags/tag81.xml"/><Relationship Id="rId115" Type="http://schemas.openxmlformats.org/officeDocument/2006/relationships/tags" Target="../tags/tag86.xml"/><Relationship Id="rId131" Type="http://schemas.openxmlformats.org/officeDocument/2006/relationships/tags" Target="../tags/tag102.xml"/><Relationship Id="rId136" Type="http://schemas.openxmlformats.org/officeDocument/2006/relationships/tags" Target="../tags/tag107.xml"/><Relationship Id="rId61" Type="http://schemas.openxmlformats.org/officeDocument/2006/relationships/tags" Target="../tags/tag32.xml"/><Relationship Id="rId82" Type="http://schemas.openxmlformats.org/officeDocument/2006/relationships/tags" Target="../tags/tag53.xml"/><Relationship Id="rId152" Type="http://schemas.openxmlformats.org/officeDocument/2006/relationships/tags" Target="../tags/tag12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56" Type="http://schemas.openxmlformats.org/officeDocument/2006/relationships/tags" Target="../tags/tag27.xml"/><Relationship Id="rId77" Type="http://schemas.openxmlformats.org/officeDocument/2006/relationships/tags" Target="../tags/tag48.xml"/><Relationship Id="rId100" Type="http://schemas.openxmlformats.org/officeDocument/2006/relationships/tags" Target="../tags/tag71.xml"/><Relationship Id="rId105" Type="http://schemas.openxmlformats.org/officeDocument/2006/relationships/tags" Target="../tags/tag76.xml"/><Relationship Id="rId126" Type="http://schemas.openxmlformats.org/officeDocument/2006/relationships/tags" Target="../tags/tag97.xml"/><Relationship Id="rId147" Type="http://schemas.openxmlformats.org/officeDocument/2006/relationships/tags" Target="../tags/tag11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72" Type="http://schemas.openxmlformats.org/officeDocument/2006/relationships/tags" Target="../tags/tag43.xml"/><Relationship Id="rId93" Type="http://schemas.openxmlformats.org/officeDocument/2006/relationships/tags" Target="../tags/tag64.xml"/><Relationship Id="rId98" Type="http://schemas.openxmlformats.org/officeDocument/2006/relationships/tags" Target="../tags/tag69.xml"/><Relationship Id="rId121" Type="http://schemas.openxmlformats.org/officeDocument/2006/relationships/tags" Target="../tags/tag92.xml"/><Relationship Id="rId142" Type="http://schemas.openxmlformats.org/officeDocument/2006/relationships/tags" Target="../tags/tag11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7.xml"/><Relationship Id="rId67" Type="http://schemas.openxmlformats.org/officeDocument/2006/relationships/tags" Target="../tags/tag38.xml"/><Relationship Id="rId116" Type="http://schemas.openxmlformats.org/officeDocument/2006/relationships/tags" Target="../tags/tag87.xml"/><Relationship Id="rId137" Type="http://schemas.openxmlformats.org/officeDocument/2006/relationships/tags" Target="../tags/tag10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2.xml"/><Relationship Id="rId62" Type="http://schemas.openxmlformats.org/officeDocument/2006/relationships/tags" Target="../tags/tag33.xml"/><Relationship Id="rId83" Type="http://schemas.openxmlformats.org/officeDocument/2006/relationships/tags" Target="../tags/tag54.xml"/><Relationship Id="rId88" Type="http://schemas.openxmlformats.org/officeDocument/2006/relationships/tags" Target="../tags/tag59.xml"/><Relationship Id="rId111" Type="http://schemas.openxmlformats.org/officeDocument/2006/relationships/tags" Target="../tags/tag82.xml"/><Relationship Id="rId132" Type="http://schemas.openxmlformats.org/officeDocument/2006/relationships/tags" Target="../tags/tag103.xml"/><Relationship Id="rId153" Type="http://schemas.openxmlformats.org/officeDocument/2006/relationships/tags" Target="../tags/tag124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7.xml"/><Relationship Id="rId57" Type="http://schemas.openxmlformats.org/officeDocument/2006/relationships/tags" Target="../tags/tag28.xml"/><Relationship Id="rId106" Type="http://schemas.openxmlformats.org/officeDocument/2006/relationships/tags" Target="../tags/tag77.xml"/><Relationship Id="rId127" Type="http://schemas.openxmlformats.org/officeDocument/2006/relationships/tags" Target="../tags/tag9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2.xml"/><Relationship Id="rId52" Type="http://schemas.openxmlformats.org/officeDocument/2006/relationships/tags" Target="../tags/tag23.xml"/><Relationship Id="rId73" Type="http://schemas.openxmlformats.org/officeDocument/2006/relationships/tags" Target="../tags/tag44.xml"/><Relationship Id="rId78" Type="http://schemas.openxmlformats.org/officeDocument/2006/relationships/tags" Target="../tags/tag49.xml"/><Relationship Id="rId94" Type="http://schemas.openxmlformats.org/officeDocument/2006/relationships/tags" Target="../tags/tag65.xml"/><Relationship Id="rId99" Type="http://schemas.openxmlformats.org/officeDocument/2006/relationships/tags" Target="../tags/tag70.xml"/><Relationship Id="rId101" Type="http://schemas.openxmlformats.org/officeDocument/2006/relationships/tags" Target="../tags/tag72.xml"/><Relationship Id="rId122" Type="http://schemas.openxmlformats.org/officeDocument/2006/relationships/tags" Target="../tags/tag93.xml"/><Relationship Id="rId143" Type="http://schemas.openxmlformats.org/officeDocument/2006/relationships/tags" Target="../tags/tag114.xml"/><Relationship Id="rId148" Type="http://schemas.openxmlformats.org/officeDocument/2006/relationships/tags" Target="../tags/tag1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8.xml"/><Relationship Id="rId68" Type="http://schemas.openxmlformats.org/officeDocument/2006/relationships/tags" Target="../tags/tag39.xml"/><Relationship Id="rId89" Type="http://schemas.openxmlformats.org/officeDocument/2006/relationships/tags" Target="../tags/tag60.xml"/><Relationship Id="rId112" Type="http://schemas.openxmlformats.org/officeDocument/2006/relationships/tags" Target="../tags/tag83.xml"/><Relationship Id="rId133" Type="http://schemas.openxmlformats.org/officeDocument/2006/relationships/tags" Target="../tags/tag10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8.xml"/><Relationship Id="rId58" Type="http://schemas.openxmlformats.org/officeDocument/2006/relationships/tags" Target="../tags/tag29.xml"/><Relationship Id="rId79" Type="http://schemas.openxmlformats.org/officeDocument/2006/relationships/tags" Target="../tags/tag50.xml"/><Relationship Id="rId102" Type="http://schemas.openxmlformats.org/officeDocument/2006/relationships/tags" Target="../tags/tag73.xml"/><Relationship Id="rId123" Type="http://schemas.openxmlformats.org/officeDocument/2006/relationships/tags" Target="../tags/tag94.xml"/><Relationship Id="rId144" Type="http://schemas.openxmlformats.org/officeDocument/2006/relationships/tags" Target="../tags/tag115.xml"/><Relationship Id="rId90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14fd4108-7f2f-41bc-b3df-4cc034bb9ecf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Arial" panose="020B0604020202020204" pitchFamily="34" charset="0"/>
              </a:rPr>
              <a:t>Non-Business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Qualitätsmaßnahmen</a:t>
            </a:r>
            <a:r>
              <a:rPr lang="en-US" dirty="0"/>
              <a:t>, Mockups und Build </a:t>
            </a:r>
            <a:r>
              <a:rPr lang="en-US" dirty="0" err="1"/>
              <a:t>Prozess</a:t>
            </a:r>
            <a:endParaRPr lang="en-US" dirty="0"/>
          </a:p>
        </p:txBody>
      </p:sp>
      <p:sp>
        <p:nvSpPr>
          <p:cNvPr id="2" name="Spaker name - Dynamic" descr="{&quot;templafy&quot;:{&quot;id&quot;:&quot;ca51f510-4960-4aca-b5ce-67b93ded8ffd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8000" y="427477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Nico David Niebisch, Justin Thomas Schwab,</a:t>
            </a:r>
          </a:p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Aleks Stefanov Georgiev &amp; Marcel</a:t>
            </a:r>
          </a:p>
        </p:txBody>
      </p:sp>
      <p:sp>
        <p:nvSpPr>
          <p:cNvPr id="3" name="Date - Dynamic" descr="{&quot;templafy&quot;:{&quot;id&quot;:&quot;89a2b0d8-d1fa-42d3-917f-f1332d00aa48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478127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December 07, 2023</a:t>
            </a:r>
          </a:p>
        </p:txBody>
      </p:sp>
      <p:sp>
        <p:nvSpPr>
          <p:cNvPr id="8" name="Partner Logo Placeholder">
            <a:extLst>
              <a:ext uri="{FF2B5EF4-FFF2-40B4-BE49-F238E27FC236}">
                <a16:creationId xmlns:a16="http://schemas.microsoft.com/office/drawing/2014/main" id="{80DF230B-0E63-B973-49FD-136265D25CED}"/>
              </a:ext>
            </a:extLst>
          </p:cNvPr>
          <p:cNvSpPr txBox="1">
            <a:spLocks/>
          </p:cNvSpPr>
          <p:nvPr/>
        </p:nvSpPr>
        <p:spPr>
          <a:xfrm>
            <a:off x="282574" y="6161088"/>
            <a:ext cx="1194533" cy="4175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 defTabSz="1088558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9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Add partner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logo and alt text</a:t>
            </a:r>
          </a:p>
        </p:txBody>
      </p:sp>
      <p:pic>
        <p:nvPicPr>
          <p:cNvPr id="11" name="Picture Placeholder 14">
            <a:extLst>
              <a:ext uri="{FF2B5EF4-FFF2-40B4-BE49-F238E27FC236}">
                <a16:creationId xmlns:a16="http://schemas.microsoft.com/office/drawing/2014/main" id="{4075D267-0004-AFEB-E673-8C19D54B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18A329E-B9DF-FD87-3A5A-EB88242A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- Chat</a:t>
            </a:r>
            <a:endParaRPr lang="de-DE" dirty="0"/>
          </a:p>
        </p:txBody>
      </p:sp>
      <p:pic>
        <p:nvPicPr>
          <p:cNvPr id="4" name="Grafik 3" descr="Ein Bild, das Text, Screenshot, Schrift, Betriebssystem enthält.&#10;&#10;Beschreibung automatisch generiert.">
            <a:extLst>
              <a:ext uri="{FF2B5EF4-FFF2-40B4-BE49-F238E27FC236}">
                <a16:creationId xmlns:a16="http://schemas.microsoft.com/office/drawing/2014/main" id="{EF3DCFB6-2535-F07E-065C-0D9732A2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21" y="1402976"/>
            <a:ext cx="2385864" cy="4634751"/>
          </a:xfrm>
          <a:prstGeom prst="rect">
            <a:avLst/>
          </a:prstGeom>
        </p:spPr>
      </p:pic>
      <p:pic>
        <p:nvPicPr>
          <p:cNvPr id="5" name="Grafik 4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5B8CF089-35B9-B6F4-D2E6-32412EA6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72" y="1402978"/>
            <a:ext cx="2385865" cy="4634754"/>
          </a:xfrm>
          <a:prstGeom prst="rect">
            <a:avLst/>
          </a:prstGeom>
        </p:spPr>
      </p:pic>
      <p:pic>
        <p:nvPicPr>
          <p:cNvPr id="6" name="Grafik 5" descr="Ein Bild, das Text, Elektronik, Screenshot, Baum enthält.&#10;&#10;Beschreibung automatisch generiert.">
            <a:extLst>
              <a:ext uri="{FF2B5EF4-FFF2-40B4-BE49-F238E27FC236}">
                <a16:creationId xmlns:a16="http://schemas.microsoft.com/office/drawing/2014/main" id="{5276F250-E0C5-BCAB-1493-9469F601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61" y="1402976"/>
            <a:ext cx="2391787" cy="4634753"/>
          </a:xfrm>
          <a:prstGeom prst="rect">
            <a:avLst/>
          </a:prstGeom>
        </p:spPr>
      </p:pic>
      <p:pic>
        <p:nvPicPr>
          <p:cNvPr id="8" name="Grafik 7" descr="Mobile Frame PNG Images Transparent Free Download | PNGMart">
            <a:extLst>
              <a:ext uri="{FF2B5EF4-FFF2-40B4-BE49-F238E27FC236}">
                <a16:creationId xmlns:a16="http://schemas.microsoft.com/office/drawing/2014/main" id="{6C9D8B18-9810-CB36-15E3-522FD2561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1" y="1022523"/>
            <a:ext cx="3667028" cy="5323724"/>
          </a:xfrm>
          <a:prstGeom prst="rect">
            <a:avLst/>
          </a:prstGeom>
        </p:spPr>
      </p:pic>
      <p:pic>
        <p:nvPicPr>
          <p:cNvPr id="10" name="Grafik 9" descr="Mobile Frame PNG Images Transparent Free Download | PNGMart">
            <a:extLst>
              <a:ext uri="{FF2B5EF4-FFF2-40B4-BE49-F238E27FC236}">
                <a16:creationId xmlns:a16="http://schemas.microsoft.com/office/drawing/2014/main" id="{C6B718BF-31B3-7F17-8147-4E8BFA7F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748" y="1022524"/>
            <a:ext cx="3667028" cy="5323724"/>
          </a:xfrm>
          <a:prstGeom prst="rect">
            <a:avLst/>
          </a:prstGeom>
        </p:spPr>
      </p:pic>
      <p:pic>
        <p:nvPicPr>
          <p:cNvPr id="12" name="Grafik 11" descr="Mobile Frame PNG Images Transparent Free Download | PNGMart">
            <a:extLst>
              <a:ext uri="{FF2B5EF4-FFF2-40B4-BE49-F238E27FC236}">
                <a16:creationId xmlns:a16="http://schemas.microsoft.com/office/drawing/2014/main" id="{0343DC6B-FF76-1B9D-1024-1CBB0A16B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99" y="1022524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02EF2D-B70A-AAE3-C8C7-0782B530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– neuen Beitrag erstellen </a:t>
            </a:r>
            <a:endParaRPr lang="de-DE" dirty="0"/>
          </a:p>
        </p:txBody>
      </p:sp>
      <p:pic>
        <p:nvPicPr>
          <p:cNvPr id="4" name="Grafik 3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34D46073-9133-95B8-3B9D-1838940F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9" y="1465727"/>
            <a:ext cx="2296194" cy="4437529"/>
          </a:xfrm>
          <a:prstGeom prst="rect">
            <a:avLst/>
          </a:prstGeom>
        </p:spPr>
      </p:pic>
      <p:pic>
        <p:nvPicPr>
          <p:cNvPr id="8" name="Grafik 7" descr="Mobile Frame PNG Images Transparent Free Download | PNGMart">
            <a:extLst>
              <a:ext uri="{FF2B5EF4-FFF2-40B4-BE49-F238E27FC236}">
                <a16:creationId xmlns:a16="http://schemas.microsoft.com/office/drawing/2014/main" id="{C444DE3B-C781-78C8-568D-57FEEE49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9" y="995630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2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0934F0-9FC7-1AC9-CFC0-B223FCE3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- Suche</a:t>
            </a:r>
            <a:endParaRPr lang="de-DE" dirty="0"/>
          </a:p>
        </p:txBody>
      </p:sp>
      <p:pic>
        <p:nvPicPr>
          <p:cNvPr id="5" name="Grafik 4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0B7EC43F-32BB-0215-DA34-02307C29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9" y="1286435"/>
            <a:ext cx="2379855" cy="4589928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FDB2F50D-97DE-4AF5-1967-7D6673B7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025" y="1268505"/>
            <a:ext cx="2379856" cy="4625788"/>
          </a:xfrm>
          <a:prstGeom prst="rect">
            <a:avLst/>
          </a:prstGeom>
        </p:spPr>
      </p:pic>
      <p:pic>
        <p:nvPicPr>
          <p:cNvPr id="8" name="Grafik 7" descr="Ein Bild, das Text, Menschliches Gesicht, Kleidung, Screenshot enthält.&#10;&#10;Beschreibung automatisch generiert.">
            <a:extLst>
              <a:ext uri="{FF2B5EF4-FFF2-40B4-BE49-F238E27FC236}">
                <a16:creationId xmlns:a16="http://schemas.microsoft.com/office/drawing/2014/main" id="{48498F89-2C64-F725-16DB-43DFD66E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15" y="1286435"/>
            <a:ext cx="2376899" cy="4589929"/>
          </a:xfrm>
          <a:prstGeom prst="rect">
            <a:avLst/>
          </a:prstGeom>
        </p:spPr>
      </p:pic>
      <p:pic>
        <p:nvPicPr>
          <p:cNvPr id="10" name="Grafik 9" descr="Mobile Frame PNG Images Transparent Free Download | PNGMart">
            <a:extLst>
              <a:ext uri="{FF2B5EF4-FFF2-40B4-BE49-F238E27FC236}">
                <a16:creationId xmlns:a16="http://schemas.microsoft.com/office/drawing/2014/main" id="{3F10BFC2-959C-9F41-C145-4FE5958D5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02" y="914948"/>
            <a:ext cx="3667028" cy="5323724"/>
          </a:xfrm>
          <a:prstGeom prst="rect">
            <a:avLst/>
          </a:prstGeom>
        </p:spPr>
      </p:pic>
      <p:pic>
        <p:nvPicPr>
          <p:cNvPr id="12" name="Grafik 11" descr="Mobile Frame PNG Images Transparent Free Download | PNGMart">
            <a:extLst>
              <a:ext uri="{FF2B5EF4-FFF2-40B4-BE49-F238E27FC236}">
                <a16:creationId xmlns:a16="http://schemas.microsoft.com/office/drawing/2014/main" id="{41048632-B123-2A24-836E-45ED46D47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891" y="914947"/>
            <a:ext cx="3667028" cy="5323724"/>
          </a:xfrm>
          <a:prstGeom prst="rect">
            <a:avLst/>
          </a:prstGeom>
        </p:spPr>
      </p:pic>
      <p:pic>
        <p:nvPicPr>
          <p:cNvPr id="14" name="Grafik 13" descr="Mobile Frame PNG Images Transparent Free Download | PNGMart">
            <a:extLst>
              <a:ext uri="{FF2B5EF4-FFF2-40B4-BE49-F238E27FC236}">
                <a16:creationId xmlns:a16="http://schemas.microsoft.com/office/drawing/2014/main" id="{59F6E171-7351-25DB-7B07-B8A88D38A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180" y="914947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3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755D5A-3350-401E-E5A9-44920C59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- Profil</a:t>
            </a:r>
            <a:endParaRPr lang="de-DE" dirty="0"/>
          </a:p>
        </p:txBody>
      </p:sp>
      <p:pic>
        <p:nvPicPr>
          <p:cNvPr id="4" name="Grafik 3" descr="Ein Bild, das Text, Screenshot, Hund enthält.&#10;&#10;Beschreibung automatisch generiert.">
            <a:extLst>
              <a:ext uri="{FF2B5EF4-FFF2-40B4-BE49-F238E27FC236}">
                <a16:creationId xmlns:a16="http://schemas.microsoft.com/office/drawing/2014/main" id="{763443EA-0037-1015-C8E4-8011CC78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72" y="1349189"/>
            <a:ext cx="2367931" cy="4589929"/>
          </a:xfrm>
          <a:prstGeom prst="rect">
            <a:avLst/>
          </a:prstGeom>
        </p:spPr>
      </p:pic>
      <p:pic>
        <p:nvPicPr>
          <p:cNvPr id="5" name="Grafik 4" descr="Ein Bild, das Text, Himmel, Wolke, Screenshot enthält.&#10;&#10;Beschreibung automatisch generiert.">
            <a:extLst>
              <a:ext uri="{FF2B5EF4-FFF2-40B4-BE49-F238E27FC236}">
                <a16:creationId xmlns:a16="http://schemas.microsoft.com/office/drawing/2014/main" id="{A0B63E55-3AA8-5DF1-0840-BF975FC2A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21" y="1349187"/>
            <a:ext cx="2367932" cy="4580967"/>
          </a:xfrm>
          <a:prstGeom prst="rect">
            <a:avLst/>
          </a:prstGeom>
        </p:spPr>
      </p:pic>
      <p:pic>
        <p:nvPicPr>
          <p:cNvPr id="6" name="Grafik 5" descr="Ein Bild, das Text, Screenshot, Pflanze, Design enthält.&#10;&#10;Beschreibung automatisch generiert.">
            <a:extLst>
              <a:ext uri="{FF2B5EF4-FFF2-40B4-BE49-F238E27FC236}">
                <a16:creationId xmlns:a16="http://schemas.microsoft.com/office/drawing/2014/main" id="{FF094F40-1D5F-FA89-6A2F-BEEB08A7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372" y="1349188"/>
            <a:ext cx="2403800" cy="4589930"/>
          </a:xfrm>
          <a:prstGeom prst="rect">
            <a:avLst/>
          </a:prstGeom>
        </p:spPr>
      </p:pic>
      <p:pic>
        <p:nvPicPr>
          <p:cNvPr id="10" name="Grafik 9" descr="Mobile Frame PNG Images Transparent Free Download | PNGMart">
            <a:extLst>
              <a:ext uri="{FF2B5EF4-FFF2-40B4-BE49-F238E27FC236}">
                <a16:creationId xmlns:a16="http://schemas.microsoft.com/office/drawing/2014/main" id="{85BA0EFF-1600-CFF8-21DE-B86B66BA0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22" y="977700"/>
            <a:ext cx="3667028" cy="5323724"/>
          </a:xfrm>
          <a:prstGeom prst="rect">
            <a:avLst/>
          </a:prstGeom>
        </p:spPr>
      </p:pic>
      <p:pic>
        <p:nvPicPr>
          <p:cNvPr id="14" name="Grafik 13" descr="Mobile Frame PNG Images Transparent Free Download | PNGMart">
            <a:extLst>
              <a:ext uri="{FF2B5EF4-FFF2-40B4-BE49-F238E27FC236}">
                <a16:creationId xmlns:a16="http://schemas.microsoft.com/office/drawing/2014/main" id="{8638DFAA-1200-C54D-610C-21695B38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015" y="977700"/>
            <a:ext cx="3667028" cy="5323724"/>
          </a:xfrm>
          <a:prstGeom prst="rect">
            <a:avLst/>
          </a:prstGeom>
        </p:spPr>
      </p:pic>
      <p:pic>
        <p:nvPicPr>
          <p:cNvPr id="16" name="Grafik 15" descr="Mobile Frame PNG Images Transparent Free Download | PNGMart">
            <a:extLst>
              <a:ext uri="{FF2B5EF4-FFF2-40B4-BE49-F238E27FC236}">
                <a16:creationId xmlns:a16="http://schemas.microsoft.com/office/drawing/2014/main" id="{F46EB7B4-2AEF-EEE6-FCC0-229FB7F5A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91" y="977700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6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AAFA7C-8AF8-DE46-B361-500AFC99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- Gefolgt</a:t>
            </a:r>
            <a:endParaRPr lang="de-DE" dirty="0"/>
          </a:p>
        </p:txBody>
      </p:sp>
      <p:pic>
        <p:nvPicPr>
          <p:cNvPr id="4" name="Grafik 3" descr="Ein Bild, das Text, Hund, Säugetier enthält.&#10;&#10;Beschreibung automatisch generiert.">
            <a:extLst>
              <a:ext uri="{FF2B5EF4-FFF2-40B4-BE49-F238E27FC236}">
                <a16:creationId xmlns:a16="http://schemas.microsoft.com/office/drawing/2014/main" id="{9CF276E2-3B60-BE32-921E-358B40B3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21" y="1402977"/>
            <a:ext cx="2323096" cy="4500281"/>
          </a:xfrm>
          <a:prstGeom prst="rect">
            <a:avLst/>
          </a:prstGeom>
        </p:spPr>
      </p:pic>
      <p:pic>
        <p:nvPicPr>
          <p:cNvPr id="5" name="Grafik 4" descr="Ein Bild, das Text, Screenshot, Zahl enthält.&#10;&#10;Beschreibung automatisch generiert.">
            <a:extLst>
              <a:ext uri="{FF2B5EF4-FFF2-40B4-BE49-F238E27FC236}">
                <a16:creationId xmlns:a16="http://schemas.microsoft.com/office/drawing/2014/main" id="{26F3166F-FB30-B5B1-D609-6B5C1137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5" y="1447799"/>
            <a:ext cx="2296195" cy="4446494"/>
          </a:xfrm>
          <a:prstGeom prst="rect">
            <a:avLst/>
          </a:prstGeom>
        </p:spPr>
      </p:pic>
      <p:pic>
        <p:nvPicPr>
          <p:cNvPr id="11" name="Grafik 10" descr="Mobile Frame PNG Images Transparent Free Download | PNGMart">
            <a:extLst>
              <a:ext uri="{FF2B5EF4-FFF2-40B4-BE49-F238E27FC236}">
                <a16:creationId xmlns:a16="http://schemas.microsoft.com/office/drawing/2014/main" id="{C8A05238-8F8F-1CBC-398E-3839E61D6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536" y="1049418"/>
            <a:ext cx="3667028" cy="5323724"/>
          </a:xfrm>
          <a:prstGeom prst="rect">
            <a:avLst/>
          </a:prstGeom>
        </p:spPr>
      </p:pic>
      <p:pic>
        <p:nvPicPr>
          <p:cNvPr id="13" name="Grafik 12" descr="Mobile Frame PNG Images Transparent Free Download | PNGMart">
            <a:extLst>
              <a:ext uri="{FF2B5EF4-FFF2-40B4-BE49-F238E27FC236}">
                <a16:creationId xmlns:a16="http://schemas.microsoft.com/office/drawing/2014/main" id="{AC106396-4728-595B-BFE6-01F85D8B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6" y="1049418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1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67C525-22D6-28B7-D8A8-C92C1052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– Follower &amp; Anfragen</a:t>
            </a:r>
            <a:endParaRPr lang="de-DE" dirty="0"/>
          </a:p>
        </p:txBody>
      </p:sp>
      <p:pic>
        <p:nvPicPr>
          <p:cNvPr id="4" name="Grafik 3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7A9FDF66-1EB0-68BE-AB07-1DEFE28F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72" y="1438835"/>
            <a:ext cx="2287227" cy="4446494"/>
          </a:xfrm>
          <a:prstGeom prst="rect">
            <a:avLst/>
          </a:prstGeom>
        </p:spPr>
      </p:pic>
      <p:pic>
        <p:nvPicPr>
          <p:cNvPr id="5" name="Grafik 4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8CFE1014-4066-D464-AD03-25B9A4FF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588" y="1438836"/>
            <a:ext cx="2287227" cy="4410636"/>
          </a:xfrm>
          <a:prstGeom prst="rect">
            <a:avLst/>
          </a:prstGeom>
        </p:spPr>
      </p:pic>
      <p:pic>
        <p:nvPicPr>
          <p:cNvPr id="18" name="Grafik 17" descr="Mobile Frame PNG Images Transparent Free Download | PNGMart">
            <a:extLst>
              <a:ext uri="{FF2B5EF4-FFF2-40B4-BE49-F238E27FC236}">
                <a16:creationId xmlns:a16="http://schemas.microsoft.com/office/drawing/2014/main" id="{AB7140BB-044D-5612-6206-20EC2D77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2" y="995630"/>
            <a:ext cx="3667028" cy="5323724"/>
          </a:xfrm>
          <a:prstGeom prst="rect">
            <a:avLst/>
          </a:prstGeom>
        </p:spPr>
      </p:pic>
      <p:pic>
        <p:nvPicPr>
          <p:cNvPr id="20" name="Grafik 19" descr="Mobile Frame PNG Images Transparent Free Download | PNGMart">
            <a:extLst>
              <a:ext uri="{FF2B5EF4-FFF2-40B4-BE49-F238E27FC236}">
                <a16:creationId xmlns:a16="http://schemas.microsoft.com/office/drawing/2014/main" id="{8ACBC099-3C16-F15E-47A3-9B65E1AB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30" y="995630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8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NPM Package Manager: What is it and Why You Should Be Using it - A  Comprehensive Guide - DEV Community">
            <a:extLst>
              <a:ext uri="{FF2B5EF4-FFF2-40B4-BE49-F238E27FC236}">
                <a16:creationId xmlns:a16="http://schemas.microsoft.com/office/drawing/2014/main" id="{7FAEC529-82F6-E2CE-D65C-AE13E682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69" y="1283579"/>
            <a:ext cx="1645835" cy="164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8253DA-8D0A-E955-CFCE-945C3EA3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CI/CD Pipeline</a:t>
            </a:r>
          </a:p>
        </p:txBody>
      </p:sp>
      <p:pic>
        <p:nvPicPr>
          <p:cNvPr id="2050" name="Picture 2" descr="Integrating Invicti Enterprise with GitHub Actions | Invicti">
            <a:extLst>
              <a:ext uri="{FF2B5EF4-FFF2-40B4-BE49-F238E27FC236}">
                <a16:creationId xmlns:a16="http://schemas.microsoft.com/office/drawing/2014/main" id="{6C5CC0F3-D609-79E6-B0E4-386A824A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2" y="1613550"/>
            <a:ext cx="2794714" cy="14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35B05F-07B2-7285-A9CB-876201221DBB}"/>
              </a:ext>
            </a:extLst>
          </p:cNvPr>
          <p:cNvCxnSpPr/>
          <p:nvPr/>
        </p:nvCxnSpPr>
        <p:spPr>
          <a:xfrm>
            <a:off x="2678806" y="2328417"/>
            <a:ext cx="15197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Git Branch Vector SVG Icon (3) - SVG Repo">
            <a:extLst>
              <a:ext uri="{FF2B5EF4-FFF2-40B4-BE49-F238E27FC236}">
                <a16:creationId xmlns:a16="http://schemas.microsoft.com/office/drawing/2014/main" id="{73DC6AD4-991D-C48E-8193-54636D5F8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97" y="1497640"/>
            <a:ext cx="1245068" cy="12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F6D915-7829-FD20-981B-C430F128C0A6}"/>
              </a:ext>
            </a:extLst>
          </p:cNvPr>
          <p:cNvCxnSpPr/>
          <p:nvPr/>
        </p:nvCxnSpPr>
        <p:spPr>
          <a:xfrm>
            <a:off x="6097239" y="2328417"/>
            <a:ext cx="15197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F73853-3A82-4891-0D00-41801D85A861}"/>
              </a:ext>
            </a:extLst>
          </p:cNvPr>
          <p:cNvSpPr txBox="1"/>
          <p:nvPr/>
        </p:nvSpPr>
        <p:spPr>
          <a:xfrm>
            <a:off x="3882443" y="2766286"/>
            <a:ext cx="2903039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kern="0">
                <a:latin typeface="72 Brand"/>
                <a:ea typeface="Arial Unicode MS"/>
                <a:cs typeface="Arial Unicode MS"/>
              </a:rPr>
              <a:t>Ch</a:t>
            </a:r>
            <a:r>
              <a:rPr lang="en-DE" sz="1800" kern="0">
                <a:latin typeface="72 Brand"/>
                <a:ea typeface="Arial Unicode MS"/>
                <a:cs typeface="Arial Unicode MS"/>
              </a:rPr>
              <a:t>eckout auf feature branch</a:t>
            </a:r>
          </a:p>
        </p:txBody>
      </p:sp>
      <p:pic>
        <p:nvPicPr>
          <p:cNvPr id="2054" name="Picture 6" descr="What is Node.js?. My first introduction to JavaScript was… | by Uriel  Rodriguez | Medium">
            <a:extLst>
              <a:ext uri="{FF2B5EF4-FFF2-40B4-BE49-F238E27FC236}">
                <a16:creationId xmlns:a16="http://schemas.microsoft.com/office/drawing/2014/main" id="{53542A35-9F5C-BBEA-0034-739B5007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23" y="1483963"/>
            <a:ext cx="1245068" cy="12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D7ACE-40B1-4973-2C5E-7578C9105872}"/>
              </a:ext>
            </a:extLst>
          </p:cNvPr>
          <p:cNvSpPr txBox="1"/>
          <p:nvPr/>
        </p:nvSpPr>
        <p:spPr>
          <a:xfrm>
            <a:off x="7745977" y="2760446"/>
            <a:ext cx="3295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Installieren</a:t>
            </a:r>
            <a:r>
              <a:rPr lang="en-GB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von NodeJS &amp; </a:t>
            </a:r>
            <a:r>
              <a:rPr lang="en-GB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pnpm</a:t>
            </a:r>
            <a:endParaRPr lang="en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4A8AD75F-9B52-8831-6F3D-B48098D4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793" y="3969615"/>
            <a:ext cx="992809" cy="8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6E267-7A8B-5BC5-AD50-1A6E3EBDD608}"/>
              </a:ext>
            </a:extLst>
          </p:cNvPr>
          <p:cNvSpPr txBox="1"/>
          <p:nvPr/>
        </p:nvSpPr>
        <p:spPr>
          <a:xfrm>
            <a:off x="8428396" y="5005841"/>
            <a:ext cx="1495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ESLint Checks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674F4-B987-DB75-1216-E9CCD8C2C39D}"/>
              </a:ext>
            </a:extLst>
          </p:cNvPr>
          <p:cNvCxnSpPr>
            <a:cxnSpLocks/>
          </p:cNvCxnSpPr>
          <p:nvPr/>
        </p:nvCxnSpPr>
        <p:spPr>
          <a:xfrm flipH="1">
            <a:off x="6458090" y="4447409"/>
            <a:ext cx="15197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Jest-Logo transparente PNG - StickPNG">
            <a:extLst>
              <a:ext uri="{FF2B5EF4-FFF2-40B4-BE49-F238E27FC236}">
                <a16:creationId xmlns:a16="http://schemas.microsoft.com/office/drawing/2014/main" id="{D0BD63DE-E18A-EFF2-0532-E76F1EDB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51" y="3677155"/>
            <a:ext cx="1405414" cy="140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A824BA-DC02-DB91-AFCF-5A3459B540BD}"/>
              </a:ext>
            </a:extLst>
          </p:cNvPr>
          <p:cNvSpPr txBox="1"/>
          <p:nvPr/>
        </p:nvSpPr>
        <p:spPr>
          <a:xfrm>
            <a:off x="4391395" y="4979421"/>
            <a:ext cx="18514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Tests durchführen</a:t>
            </a:r>
          </a:p>
        </p:txBody>
      </p:sp>
      <p:pic>
        <p:nvPicPr>
          <p:cNvPr id="2072" name="Picture 24" descr="Notification - Free interface icons">
            <a:extLst>
              <a:ext uri="{FF2B5EF4-FFF2-40B4-BE49-F238E27FC236}">
                <a16:creationId xmlns:a16="http://schemas.microsoft.com/office/drawing/2014/main" id="{B0DB1C8D-DC56-4963-7901-B4632611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58" y="3671617"/>
            <a:ext cx="1171330" cy="11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42D06F-A716-AB75-09A3-4A2EAEE2282F}"/>
              </a:ext>
            </a:extLst>
          </p:cNvPr>
          <p:cNvSpPr txBox="1"/>
          <p:nvPr/>
        </p:nvSpPr>
        <p:spPr>
          <a:xfrm>
            <a:off x="437982" y="4962501"/>
            <a:ext cx="27122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Ergebnisse in Pull Request</a:t>
            </a:r>
            <a:b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darstellen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23982D-31FA-06B2-9981-6521A9B437C3}"/>
              </a:ext>
            </a:extLst>
          </p:cNvPr>
          <p:cNvCxnSpPr>
            <a:cxnSpLocks/>
          </p:cNvCxnSpPr>
          <p:nvPr/>
        </p:nvCxnSpPr>
        <p:spPr>
          <a:xfrm flipH="1">
            <a:off x="2678805" y="4449460"/>
            <a:ext cx="15197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27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809BA-C6CD-07BE-E968-0E54E6DD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Lokaler Build Prozess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9ACD61-55C8-BF5A-419F-4C73FDC34322}"/>
              </a:ext>
            </a:extLst>
          </p:cNvPr>
          <p:cNvSpPr/>
          <p:nvPr/>
        </p:nvSpPr>
        <p:spPr bwMode="gray">
          <a:xfrm>
            <a:off x="1522559" y="1601696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DB7A47-A222-A5C7-B214-60A42DF2F44F}"/>
              </a:ext>
            </a:extLst>
          </p:cNvPr>
          <p:cNvSpPr/>
          <p:nvPr/>
        </p:nvSpPr>
        <p:spPr bwMode="gray">
          <a:xfrm>
            <a:off x="6758556" y="1601696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 descr="Apple logo - Kostenlose logo Icons">
            <a:extLst>
              <a:ext uri="{FF2B5EF4-FFF2-40B4-BE49-F238E27FC236}">
                <a16:creationId xmlns:a16="http://schemas.microsoft.com/office/drawing/2014/main" id="{F5C45F7D-3E7A-7343-0F03-3C32D670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56" y="897771"/>
            <a:ext cx="998466" cy="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Icon - Free Icons">
            <a:extLst>
              <a:ext uri="{FF2B5EF4-FFF2-40B4-BE49-F238E27FC236}">
                <a16:creationId xmlns:a16="http://schemas.microsoft.com/office/drawing/2014/main" id="{7A0BB3E3-0CD5-4B41-34B0-B4BF6A87E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4" y="897771"/>
            <a:ext cx="998466" cy="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389AE-1BFA-BB2B-A353-0284895528DD}"/>
              </a:ext>
            </a:extLst>
          </p:cNvPr>
          <p:cNvSpPr txBox="1"/>
          <p:nvPr/>
        </p:nvSpPr>
        <p:spPr>
          <a:xfrm>
            <a:off x="2980356" y="6354000"/>
            <a:ext cx="65370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PC und Handy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müssen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sich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im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gleichen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Netzwerk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befinden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F49BA-676C-2143-0C1E-3EF77E13B374}"/>
              </a:ext>
            </a:extLst>
          </p:cNvPr>
          <p:cNvSpPr txBox="1"/>
          <p:nvPr/>
        </p:nvSpPr>
        <p:spPr>
          <a:xfrm>
            <a:off x="1927684" y="2723720"/>
            <a:ext cx="3103809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Installieren der “Expo Go” – App und Anmelden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tarten des Development Servers “pnpx expo start”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Mit Kamera App den generierten QR-Code scannen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0" name="Picture 6" descr="Expo logo - Soziale Medien und Logos Symbole">
            <a:extLst>
              <a:ext uri="{FF2B5EF4-FFF2-40B4-BE49-F238E27FC236}">
                <a16:creationId xmlns:a16="http://schemas.microsoft.com/office/drawing/2014/main" id="{E241F4F3-6268-D282-695C-35BE7B79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38" y="2556354"/>
            <a:ext cx="627601" cy="6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CC0DE-1A7D-C560-D836-CB74273D03D8}"/>
              </a:ext>
            </a:extLst>
          </p:cNvPr>
          <p:cNvSpPr txBox="1"/>
          <p:nvPr/>
        </p:nvSpPr>
        <p:spPr>
          <a:xfrm>
            <a:off x="7163682" y="2723720"/>
            <a:ext cx="310380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Installieren der “Expo” – App und Anmelden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tarten des Development Servers “pnpx expo start”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 der App den generierten QR-Code scannen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107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090E7-036E-25D3-90AF-22FAA13B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Techstack</a:t>
            </a:r>
          </a:p>
        </p:txBody>
      </p:sp>
      <p:pic>
        <p:nvPicPr>
          <p:cNvPr id="3078" name="Picture 6" descr="Developing in React Native - Devtop">
            <a:extLst>
              <a:ext uri="{FF2B5EF4-FFF2-40B4-BE49-F238E27FC236}">
                <a16:creationId xmlns:a16="http://schemas.microsoft.com/office/drawing/2014/main" id="{284DB04D-6B94-4752-D616-9B42F6EB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11" y="2036068"/>
            <a:ext cx="2415510" cy="158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SLint - Segen oder Fluch? - mfg">
            <a:extLst>
              <a:ext uri="{FF2B5EF4-FFF2-40B4-BE49-F238E27FC236}">
                <a16:creationId xmlns:a16="http://schemas.microsoft.com/office/drawing/2014/main" id="{3C670DF4-AE3F-ADFD-0B6C-71486B6C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9" y="2133202"/>
            <a:ext cx="3251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ode.js – Wikipedia">
            <a:extLst>
              <a:ext uri="{FF2B5EF4-FFF2-40B4-BE49-F238E27FC236}">
                <a16:creationId xmlns:a16="http://schemas.microsoft.com/office/drawing/2014/main" id="{BFC07296-BFE0-4EC7-2905-0A8EEDB1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39" y="4553369"/>
            <a:ext cx="2292654" cy="14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ogos | pnpm">
            <a:extLst>
              <a:ext uri="{FF2B5EF4-FFF2-40B4-BE49-F238E27FC236}">
                <a16:creationId xmlns:a16="http://schemas.microsoft.com/office/drawing/2014/main" id="{29C8B2BB-584B-5600-7CB2-4B4DA0D4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15" y="4553369"/>
            <a:ext cx="1971949" cy="14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Jest-Logo transparente PNG - StickPNG">
            <a:extLst>
              <a:ext uri="{FF2B5EF4-FFF2-40B4-BE49-F238E27FC236}">
                <a16:creationId xmlns:a16="http://schemas.microsoft.com/office/drawing/2014/main" id="{7654A181-775E-4A00-BF5F-7A0550596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2" y="35775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UI: The React component library you always wanted">
            <a:extLst>
              <a:ext uri="{FF2B5EF4-FFF2-40B4-BE49-F238E27FC236}">
                <a16:creationId xmlns:a16="http://schemas.microsoft.com/office/drawing/2014/main" id="{CCDDCB81-E0E6-81D9-F8E0-621B1CBC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092" y="2133202"/>
            <a:ext cx="1398493" cy="13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A8654-3E7E-1E89-52FC-3D501F6AFE34}"/>
              </a:ext>
            </a:extLst>
          </p:cNvPr>
          <p:cNvCxnSpPr>
            <a:cxnSpLocks/>
          </p:cNvCxnSpPr>
          <p:nvPr/>
        </p:nvCxnSpPr>
        <p:spPr>
          <a:xfrm>
            <a:off x="4829577" y="1903249"/>
            <a:ext cx="0" cy="4201337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3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152082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797b962c-2fd4-49da-8bae-70bc61dfba82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14479" y="3429000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Nico David Niebisch, Justin Tommy Schwab,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Aleks Stefanov Georgiev &amp; Marcel</a:t>
            </a:r>
          </a:p>
        </p:txBody>
      </p:sp>
      <p:sp>
        <p:nvSpPr>
          <p:cNvPr id="4" name="Spaker email - Dynamic" descr="{&quot;templafy&quot;:{&quot;id&quot;:&quot;c0560319-716a-4660-ac9a-c56b56449153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405584" y="356314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Qualitätsmaßnahmen</a:t>
            </a:r>
            <a:endParaRPr lang="en-US" dirty="0"/>
          </a:p>
        </p:txBody>
      </p:sp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A1E70CE1-CC6C-983E-1508-862E1AEA1809}"/>
              </a:ext>
            </a:extLst>
          </p:cNvPr>
          <p:cNvSpPr/>
          <p:nvPr/>
        </p:nvSpPr>
        <p:spPr bwMode="gray">
          <a:xfrm>
            <a:off x="918878" y="1475205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2C4CE93E-854D-0832-E1EB-B9690ED28803}"/>
              </a:ext>
            </a:extLst>
          </p:cNvPr>
          <p:cNvSpPr/>
          <p:nvPr/>
        </p:nvSpPr>
        <p:spPr bwMode="gray">
          <a:xfrm>
            <a:off x="6939417" y="1453767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468340-3122-0798-87D7-EF62140A4944}"/>
              </a:ext>
            </a:extLst>
          </p:cNvPr>
          <p:cNvSpPr txBox="1"/>
          <p:nvPr/>
        </p:nvSpPr>
        <p:spPr>
          <a:xfrm>
            <a:off x="1393794" y="1690300"/>
            <a:ext cx="29118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1. Benutzbarkeit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586C1A-04D1-FD7D-E9E2-EE6100EAF035}"/>
              </a:ext>
            </a:extLst>
          </p:cNvPr>
          <p:cNvSpPr txBox="1"/>
          <p:nvPr/>
        </p:nvSpPr>
        <p:spPr>
          <a:xfrm>
            <a:off x="7440509" y="1690300"/>
            <a:ext cx="29118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Wartbarkeit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605267-1CE6-A172-1651-62666A18B411}"/>
              </a:ext>
            </a:extLst>
          </p:cNvPr>
          <p:cNvSpPr txBox="1"/>
          <p:nvPr/>
        </p:nvSpPr>
        <p:spPr>
          <a:xfrm>
            <a:off x="1610840" y="2828767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Minimierung von                                                                           Benutzerfehler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D736B6-EEC2-1EBC-DE96-BF2ED0DAD2C8}"/>
              </a:ext>
            </a:extLst>
          </p:cNvPr>
          <p:cNvSpPr txBox="1"/>
          <p:nvPr/>
        </p:nvSpPr>
        <p:spPr>
          <a:xfrm>
            <a:off x="1584664" y="4305926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(2) Minimierung von Durchführungszeiten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9F817D-277B-E505-4129-0A1D7BCFE4CB}"/>
              </a:ext>
            </a:extLst>
          </p:cNvPr>
          <p:cNvSpPr txBox="1"/>
          <p:nvPr/>
        </p:nvSpPr>
        <p:spPr>
          <a:xfrm>
            <a:off x="7631379" y="2828767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Lesbarkeit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DA8E8D-6275-3345-E7A2-B9FCB8B92624}"/>
              </a:ext>
            </a:extLst>
          </p:cNvPr>
          <p:cNvSpPr txBox="1"/>
          <p:nvPr/>
        </p:nvSpPr>
        <p:spPr>
          <a:xfrm>
            <a:off x="7631379" y="4305926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(2) CI-Pipeline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67B2C7-B687-BBB3-E516-7444B7438E27}"/>
              </a:ext>
            </a:extLst>
          </p:cNvPr>
          <p:cNvSpPr txBox="1"/>
          <p:nvPr/>
        </p:nvSpPr>
        <p:spPr>
          <a:xfrm>
            <a:off x="4479061" y="573482"/>
            <a:ext cx="32370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200" b="1" kern="0" dirty="0">
                <a:latin typeface="+mj-lt"/>
                <a:ea typeface="Arial Unicode MS" pitchFamily="34" charset="-128"/>
                <a:cs typeface="Arial Unicode MS" pitchFamily="34" charset="-128"/>
              </a:rPr>
              <a:t>1. Benutzbarkeit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DA41BE-BA44-E0BB-1D4B-B1679AD2E639}"/>
              </a:ext>
            </a:extLst>
          </p:cNvPr>
          <p:cNvSpPr txBox="1"/>
          <p:nvPr/>
        </p:nvSpPr>
        <p:spPr>
          <a:xfrm>
            <a:off x="4774569" y="1377219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Minimierung von                                                                           Benutzerfehler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AAB2F0-F1A4-E328-8520-6F844AD84411}"/>
              </a:ext>
            </a:extLst>
          </p:cNvPr>
          <p:cNvSpPr txBox="1"/>
          <p:nvPr/>
        </p:nvSpPr>
        <p:spPr>
          <a:xfrm>
            <a:off x="3016790" y="2616137"/>
            <a:ext cx="985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Warum?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C44C2E7-5B44-2ED1-9DC9-BBD45FC66603}"/>
              </a:ext>
            </a:extLst>
          </p:cNvPr>
          <p:cNvSpPr txBox="1"/>
          <p:nvPr/>
        </p:nvSpPr>
        <p:spPr>
          <a:xfrm>
            <a:off x="2244433" y="2980435"/>
            <a:ext cx="25301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Reduzierung von Fehlern führt zu einer effektiven Nutzung der Anwendung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CD42C53-A30C-675A-77D0-E79EA9D6DA28}"/>
              </a:ext>
            </a:extLst>
          </p:cNvPr>
          <p:cNvSpPr txBox="1"/>
          <p:nvPr/>
        </p:nvSpPr>
        <p:spPr>
          <a:xfrm>
            <a:off x="7225081" y="2608647"/>
            <a:ext cx="2645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Wie messen wir das 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F7BE97-0334-AB39-A59A-E34D8DD9098D}"/>
              </a:ext>
            </a:extLst>
          </p:cNvPr>
          <p:cNvSpPr txBox="1"/>
          <p:nvPr/>
        </p:nvSpPr>
        <p:spPr>
          <a:xfrm>
            <a:off x="7158997" y="2959962"/>
            <a:ext cx="2530136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Überwachung von Benutzeraktionen und Protokollierung (</a:t>
            </a: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Trello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) von Fehlern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3-wöchige Meetings mit Außenstehenden </a:t>
            </a: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54692D7-0D96-FAA5-9A82-9096A15FED52}"/>
              </a:ext>
            </a:extLst>
          </p:cNvPr>
          <p:cNvSpPr/>
          <p:nvPr/>
        </p:nvSpPr>
        <p:spPr bwMode="gray">
          <a:xfrm>
            <a:off x="153172" y="366959"/>
            <a:ext cx="11772931" cy="6124081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201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67B2C7-B687-BBB3-E516-7444B7438E27}"/>
              </a:ext>
            </a:extLst>
          </p:cNvPr>
          <p:cNvSpPr txBox="1"/>
          <p:nvPr/>
        </p:nvSpPr>
        <p:spPr>
          <a:xfrm>
            <a:off x="4479061" y="573482"/>
            <a:ext cx="32370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200" b="1" kern="0" dirty="0">
                <a:latin typeface="+mj-lt"/>
                <a:ea typeface="Arial Unicode MS" pitchFamily="34" charset="-128"/>
                <a:cs typeface="Arial Unicode MS" pitchFamily="34" charset="-128"/>
              </a:rPr>
              <a:t>1. Benutzbarkeit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DA41BE-BA44-E0BB-1D4B-B1679AD2E639}"/>
              </a:ext>
            </a:extLst>
          </p:cNvPr>
          <p:cNvSpPr txBox="1"/>
          <p:nvPr/>
        </p:nvSpPr>
        <p:spPr>
          <a:xfrm>
            <a:off x="4774569" y="1377219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(2) Minimierung von Durchführungszeiten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AAB2F0-F1A4-E328-8520-6F844AD84411}"/>
              </a:ext>
            </a:extLst>
          </p:cNvPr>
          <p:cNvSpPr txBox="1"/>
          <p:nvPr/>
        </p:nvSpPr>
        <p:spPr>
          <a:xfrm>
            <a:off x="1251750" y="3504647"/>
            <a:ext cx="985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Warum?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CD42C53-A30C-675A-77D0-E79EA9D6DA28}"/>
              </a:ext>
            </a:extLst>
          </p:cNvPr>
          <p:cNvSpPr txBox="1"/>
          <p:nvPr/>
        </p:nvSpPr>
        <p:spPr>
          <a:xfrm>
            <a:off x="4002488" y="3461584"/>
            <a:ext cx="2645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Wie messen wir das 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F7BE97-0334-AB39-A59A-E34D8DD9098D}"/>
              </a:ext>
            </a:extLst>
          </p:cNvPr>
          <p:cNvSpPr txBox="1"/>
          <p:nvPr/>
        </p:nvSpPr>
        <p:spPr>
          <a:xfrm>
            <a:off x="3856504" y="3856608"/>
            <a:ext cx="253013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u="sng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3-wöchige Meetings 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mit </a:t>
            </a:r>
            <a:r>
              <a:rPr lang="de-DE" sz="1800" u="sng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Außenstehenden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, welche sich durch bestimmte Funktionalitäten durchklicken</a:t>
            </a: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54692D7-0D96-FAA5-9A82-9096A15FED52}"/>
              </a:ext>
            </a:extLst>
          </p:cNvPr>
          <p:cNvSpPr/>
          <p:nvPr/>
        </p:nvSpPr>
        <p:spPr bwMode="gray">
          <a:xfrm>
            <a:off x="153172" y="366959"/>
            <a:ext cx="11772931" cy="62735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B680DB5-B8F4-B029-2E3F-F76C5483A4B0}"/>
              </a:ext>
            </a:extLst>
          </p:cNvPr>
          <p:cNvSpPr txBox="1"/>
          <p:nvPr/>
        </p:nvSpPr>
        <p:spPr>
          <a:xfrm>
            <a:off x="2932696" y="2322310"/>
            <a:ext cx="63297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100" dirty="0">
                <a:effectLst/>
                <a:latin typeface="Calibri" panose="020F0502020204030204" pitchFamily="34" charset="0"/>
                <a:ea typeface="Source Han Serif CN"/>
                <a:cs typeface="Mangal" panose="020B0502040204020203" pitchFamily="18" charset="0"/>
              </a:rPr>
              <a:t>Wie lange braucht ein Nutzer für eine bestimme Funktionalität?</a:t>
            </a:r>
            <a:endParaRPr lang="de-DE" sz="1800" b="1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B739C41-562A-0AEC-D75A-030B7F8B895F}"/>
              </a:ext>
            </a:extLst>
          </p:cNvPr>
          <p:cNvSpPr/>
          <p:nvPr/>
        </p:nvSpPr>
        <p:spPr bwMode="gray">
          <a:xfrm>
            <a:off x="3009529" y="2215878"/>
            <a:ext cx="6151585" cy="55399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D1CBAC-76C7-3540-796B-6840DBA6ABA2}"/>
              </a:ext>
            </a:extLst>
          </p:cNvPr>
          <p:cNvSpPr txBox="1"/>
          <p:nvPr/>
        </p:nvSpPr>
        <p:spPr>
          <a:xfrm>
            <a:off x="8294838" y="3429000"/>
            <a:ext cx="13227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Zielwerte: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540C9C-88A4-745A-E195-7CB3F2DC7DF2}"/>
              </a:ext>
            </a:extLst>
          </p:cNvPr>
          <p:cNvSpPr txBox="1"/>
          <p:nvPr/>
        </p:nvSpPr>
        <p:spPr>
          <a:xfrm>
            <a:off x="7417932" y="3721052"/>
            <a:ext cx="281802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LogIn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:                                        ≥ ca. 1,5 Minuten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Register (Mit Verifizierung): ≥ ca. 4 Minuten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Bilder posten:                          ≥ ca. 2 Minuten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Texte Posten:                          ≥ ca. 1 Minuten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de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AE6331E-0ED3-0AD7-56E4-E742688EC43E}"/>
              </a:ext>
            </a:extLst>
          </p:cNvPr>
          <p:cNvSpPr txBox="1"/>
          <p:nvPr/>
        </p:nvSpPr>
        <p:spPr>
          <a:xfrm>
            <a:off x="479393" y="3888442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Effiziente Nutzung der Anwendung</a:t>
            </a:r>
          </a:p>
        </p:txBody>
      </p:sp>
    </p:spTree>
    <p:extLst>
      <p:ext uri="{BB962C8B-B14F-4D97-AF65-F5344CB8AC3E}">
        <p14:creationId xmlns:p14="http://schemas.microsoft.com/office/powerpoint/2010/main" val="175093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Qualitätsmaßnahmen</a:t>
            </a:r>
            <a:endParaRPr lang="en-US" dirty="0"/>
          </a:p>
        </p:txBody>
      </p:sp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A1E70CE1-CC6C-983E-1508-862E1AEA1809}"/>
              </a:ext>
            </a:extLst>
          </p:cNvPr>
          <p:cNvSpPr/>
          <p:nvPr/>
        </p:nvSpPr>
        <p:spPr bwMode="gray">
          <a:xfrm>
            <a:off x="918878" y="1475205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2C4CE93E-854D-0832-E1EB-B9690ED28803}"/>
              </a:ext>
            </a:extLst>
          </p:cNvPr>
          <p:cNvSpPr/>
          <p:nvPr/>
        </p:nvSpPr>
        <p:spPr bwMode="gray">
          <a:xfrm>
            <a:off x="6939417" y="1453767"/>
            <a:ext cx="3914061" cy="4584879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468340-3122-0798-87D7-EF62140A4944}"/>
              </a:ext>
            </a:extLst>
          </p:cNvPr>
          <p:cNvSpPr txBox="1"/>
          <p:nvPr/>
        </p:nvSpPr>
        <p:spPr>
          <a:xfrm>
            <a:off x="1393794" y="1690300"/>
            <a:ext cx="29118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1. Benutzbarkeit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586C1A-04D1-FD7D-E9E2-EE6100EAF035}"/>
              </a:ext>
            </a:extLst>
          </p:cNvPr>
          <p:cNvSpPr txBox="1"/>
          <p:nvPr/>
        </p:nvSpPr>
        <p:spPr>
          <a:xfrm>
            <a:off x="7440509" y="1690300"/>
            <a:ext cx="29118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Wartbarkeit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605267-1CE6-A172-1651-62666A18B411}"/>
              </a:ext>
            </a:extLst>
          </p:cNvPr>
          <p:cNvSpPr txBox="1"/>
          <p:nvPr/>
        </p:nvSpPr>
        <p:spPr>
          <a:xfrm>
            <a:off x="1610840" y="2828767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Minimierung von                                                                           Benutzerfehler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D736B6-EEC2-1EBC-DE96-BF2ED0DAD2C8}"/>
              </a:ext>
            </a:extLst>
          </p:cNvPr>
          <p:cNvSpPr txBox="1"/>
          <p:nvPr/>
        </p:nvSpPr>
        <p:spPr>
          <a:xfrm>
            <a:off x="1584664" y="4305926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(2) Minimierung von Durchführungszeiten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9F817D-277B-E505-4129-0A1D7BCFE4CB}"/>
              </a:ext>
            </a:extLst>
          </p:cNvPr>
          <p:cNvSpPr txBox="1"/>
          <p:nvPr/>
        </p:nvSpPr>
        <p:spPr>
          <a:xfrm>
            <a:off x="7631379" y="2828767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Lesbarkeit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DA8E8D-6275-3345-E7A2-B9FCB8B92624}"/>
              </a:ext>
            </a:extLst>
          </p:cNvPr>
          <p:cNvSpPr txBox="1"/>
          <p:nvPr/>
        </p:nvSpPr>
        <p:spPr>
          <a:xfrm>
            <a:off x="7631379" y="4305926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(2) CI-Pipeline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4504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67B2C7-B687-BBB3-E516-7444B7438E27}"/>
              </a:ext>
            </a:extLst>
          </p:cNvPr>
          <p:cNvSpPr txBox="1"/>
          <p:nvPr/>
        </p:nvSpPr>
        <p:spPr>
          <a:xfrm>
            <a:off x="4479061" y="573482"/>
            <a:ext cx="32370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2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Wartbarkeit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DA41BE-BA44-E0BB-1D4B-B1679AD2E639}"/>
              </a:ext>
            </a:extLst>
          </p:cNvPr>
          <p:cNvSpPr txBox="1"/>
          <p:nvPr/>
        </p:nvSpPr>
        <p:spPr>
          <a:xfrm>
            <a:off x="4774569" y="1377219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(1) Lesbarkeit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AAB2F0-F1A4-E328-8520-6F844AD84411}"/>
              </a:ext>
            </a:extLst>
          </p:cNvPr>
          <p:cNvSpPr txBox="1"/>
          <p:nvPr/>
        </p:nvSpPr>
        <p:spPr>
          <a:xfrm>
            <a:off x="1865350" y="2544462"/>
            <a:ext cx="985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Warum?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C44C2E7-5B44-2ED1-9DC9-BBD45FC66603}"/>
              </a:ext>
            </a:extLst>
          </p:cNvPr>
          <p:cNvSpPr txBox="1"/>
          <p:nvPr/>
        </p:nvSpPr>
        <p:spPr>
          <a:xfrm>
            <a:off x="1092993" y="2895778"/>
            <a:ext cx="25301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Code muss für jedes Projektmitglied klar und verständlich sein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CD42C53-A30C-675A-77D0-E79EA9D6DA28}"/>
              </a:ext>
            </a:extLst>
          </p:cNvPr>
          <p:cNvSpPr txBox="1"/>
          <p:nvPr/>
        </p:nvSpPr>
        <p:spPr>
          <a:xfrm>
            <a:off x="8848449" y="2470143"/>
            <a:ext cx="2645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Prozess: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F7BE97-0334-AB39-A59A-E34D8DD9098D}"/>
              </a:ext>
            </a:extLst>
          </p:cNvPr>
          <p:cNvSpPr txBox="1"/>
          <p:nvPr/>
        </p:nvSpPr>
        <p:spPr>
          <a:xfrm>
            <a:off x="8118686" y="2831499"/>
            <a:ext cx="253013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Kontrolle findet über Pull-</a:t>
            </a: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Requests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statt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de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Entwickler A kontrolliert anhand der Checklist Entwickler B</a:t>
            </a: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54692D7-0D96-FAA5-9A82-9096A15FED52}"/>
              </a:ext>
            </a:extLst>
          </p:cNvPr>
          <p:cNvSpPr/>
          <p:nvPr/>
        </p:nvSpPr>
        <p:spPr bwMode="gray">
          <a:xfrm>
            <a:off x="153172" y="366959"/>
            <a:ext cx="11772931" cy="6124081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08B90C-1F42-6388-40A0-CE617D046242}"/>
              </a:ext>
            </a:extLst>
          </p:cNvPr>
          <p:cNvSpPr txBox="1"/>
          <p:nvPr/>
        </p:nvSpPr>
        <p:spPr>
          <a:xfrm>
            <a:off x="4727628" y="2470143"/>
            <a:ext cx="23673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Code Conventions: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364DB98-9A06-6921-9801-039DC5BA9CF7}"/>
              </a:ext>
            </a:extLst>
          </p:cNvPr>
          <p:cNvSpPr txBox="1"/>
          <p:nvPr/>
        </p:nvSpPr>
        <p:spPr>
          <a:xfrm>
            <a:off x="4520171" y="2821460"/>
            <a:ext cx="253013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Jegliche Namen in </a:t>
            </a: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CamelCase</a:t>
            </a:r>
            <a:endParaRPr lang="de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Komponenten Stylesheets, Bilder, Tests in eigenem Ordner </a:t>
            </a: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Custom Native Komponenten sollte wiederverwendbar sein =&gt; Eine Funktion</a:t>
            </a:r>
          </a:p>
        </p:txBody>
      </p:sp>
    </p:spTree>
    <p:extLst>
      <p:ext uri="{BB962C8B-B14F-4D97-AF65-F5344CB8AC3E}">
        <p14:creationId xmlns:p14="http://schemas.microsoft.com/office/powerpoint/2010/main" val="394934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67B2C7-B687-BBB3-E516-7444B7438E27}"/>
              </a:ext>
            </a:extLst>
          </p:cNvPr>
          <p:cNvSpPr txBox="1"/>
          <p:nvPr/>
        </p:nvSpPr>
        <p:spPr>
          <a:xfrm>
            <a:off x="4479061" y="573482"/>
            <a:ext cx="32370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2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Wartbarkeit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DA41BE-BA44-E0BB-1D4B-B1679AD2E639}"/>
              </a:ext>
            </a:extLst>
          </p:cNvPr>
          <p:cNvSpPr txBox="1"/>
          <p:nvPr/>
        </p:nvSpPr>
        <p:spPr>
          <a:xfrm>
            <a:off x="4774569" y="1377219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(2) CI-Pipeline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AAB2F0-F1A4-E328-8520-6F844AD84411}"/>
              </a:ext>
            </a:extLst>
          </p:cNvPr>
          <p:cNvSpPr txBox="1"/>
          <p:nvPr/>
        </p:nvSpPr>
        <p:spPr>
          <a:xfrm>
            <a:off x="1865350" y="2544462"/>
            <a:ext cx="985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Warum?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C44C2E7-5B44-2ED1-9DC9-BBD45FC66603}"/>
              </a:ext>
            </a:extLst>
          </p:cNvPr>
          <p:cNvSpPr txBox="1"/>
          <p:nvPr/>
        </p:nvSpPr>
        <p:spPr>
          <a:xfrm>
            <a:off x="1092993" y="2895778"/>
            <a:ext cx="25301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Um sicherzustellen, dass unser Code </a:t>
            </a: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wertbar</a:t>
            </a: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und erweiterbar bleibt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CD42C53-A30C-675A-77D0-E79EA9D6DA28}"/>
              </a:ext>
            </a:extLst>
          </p:cNvPr>
          <p:cNvSpPr txBox="1"/>
          <p:nvPr/>
        </p:nvSpPr>
        <p:spPr>
          <a:xfrm>
            <a:off x="8848449" y="2470143"/>
            <a:ext cx="2645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Wann?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F7BE97-0334-AB39-A59A-E34D8DD9098D}"/>
              </a:ext>
            </a:extLst>
          </p:cNvPr>
          <p:cNvSpPr txBox="1"/>
          <p:nvPr/>
        </p:nvSpPr>
        <p:spPr>
          <a:xfrm>
            <a:off x="8118686" y="2831499"/>
            <a:ext cx="2530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Im jeden Code Review eines Pull </a:t>
            </a:r>
            <a:r>
              <a:rPr lang="de-DE" sz="1800" kern="0" dirty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Requests</a:t>
            </a:r>
            <a:endParaRPr lang="de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54692D7-0D96-FAA5-9A82-9096A15FED52}"/>
              </a:ext>
            </a:extLst>
          </p:cNvPr>
          <p:cNvSpPr/>
          <p:nvPr/>
        </p:nvSpPr>
        <p:spPr bwMode="gray">
          <a:xfrm>
            <a:off x="153172" y="366959"/>
            <a:ext cx="11772931" cy="6124081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08B90C-1F42-6388-40A0-CE617D046242}"/>
              </a:ext>
            </a:extLst>
          </p:cNvPr>
          <p:cNvSpPr txBox="1"/>
          <p:nvPr/>
        </p:nvSpPr>
        <p:spPr>
          <a:xfrm>
            <a:off x="5260056" y="2470143"/>
            <a:ext cx="23673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Prozess: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364DB98-9A06-6921-9801-039DC5BA9CF7}"/>
              </a:ext>
            </a:extLst>
          </p:cNvPr>
          <p:cNvSpPr txBox="1"/>
          <p:nvPr/>
        </p:nvSpPr>
        <p:spPr>
          <a:xfrm>
            <a:off x="4479061" y="2821461"/>
            <a:ext cx="2530136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Entwicklung auf “Feature-Branch” und anschließenden     Pull Request.</a:t>
            </a: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GitHub Action startet Pipeline </a:t>
            </a: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solidFill>
                  <a:schemeClr val="accent3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Fall 1: Pipeline erfolgreich</a:t>
            </a: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solidFill>
                  <a:srgbClr val="D20A0A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Fall 2: Pipeline </a:t>
            </a:r>
            <a:r>
              <a:rPr lang="de-DE" sz="1800" u="sng" kern="0" dirty="0">
                <a:solidFill>
                  <a:srgbClr val="D20A0A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nicht </a:t>
            </a:r>
            <a:r>
              <a:rPr lang="de-DE" sz="1800" kern="0" dirty="0">
                <a:solidFill>
                  <a:srgbClr val="D20A0A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erfolgreich</a:t>
            </a:r>
            <a:endParaRPr lang="de-DE" sz="1800" u="sng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85750" indent="-285750"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de-DE" sz="1800" kern="0" dirty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6724CA-7069-EEE2-AF9D-6AE279C409FA}"/>
              </a:ext>
            </a:extLst>
          </p:cNvPr>
          <p:cNvSpPr txBox="1"/>
          <p:nvPr/>
        </p:nvSpPr>
        <p:spPr>
          <a:xfrm>
            <a:off x="8848448" y="3588275"/>
            <a:ext cx="2645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Wer?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346500-D564-2997-F281-DC977C2EBFB4}"/>
              </a:ext>
            </a:extLst>
          </p:cNvPr>
          <p:cNvSpPr txBox="1"/>
          <p:nvPr/>
        </p:nvSpPr>
        <p:spPr>
          <a:xfrm>
            <a:off x="8118686" y="3998360"/>
            <a:ext cx="2530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Jedes Gruppenmitglied</a:t>
            </a:r>
          </a:p>
        </p:txBody>
      </p:sp>
    </p:spTree>
    <p:extLst>
      <p:ext uri="{BB962C8B-B14F-4D97-AF65-F5344CB8AC3E}">
        <p14:creationId xmlns:p14="http://schemas.microsoft.com/office/powerpoint/2010/main" val="195899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2" grpId="0"/>
      <p:bldP spid="4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696CE31-505F-D804-92B5-8267FD05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– Registrierung / Login</a:t>
            </a:r>
            <a:endParaRPr lang="de-DE" dirty="0"/>
          </a:p>
        </p:txBody>
      </p:sp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9CA91C51-2D78-4700-BE6D-BC4FE013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71" y="1452283"/>
            <a:ext cx="2332062" cy="4473388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9DDD765-75E0-B9CF-9307-CC942AD4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261" y="1452281"/>
            <a:ext cx="2332063" cy="4536141"/>
          </a:xfrm>
          <a:prstGeom prst="rect">
            <a:avLst/>
          </a:prstGeom>
        </p:spPr>
      </p:pic>
      <p:pic>
        <p:nvPicPr>
          <p:cNvPr id="6" name="Grafik 5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CDD2B41-E790-82E0-EA9B-1E6230F6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116" y="1452282"/>
            <a:ext cx="2332063" cy="4509247"/>
          </a:xfrm>
          <a:prstGeom prst="rect">
            <a:avLst/>
          </a:prstGeom>
        </p:spPr>
      </p:pic>
      <p:pic>
        <p:nvPicPr>
          <p:cNvPr id="8" name="Grafik 7" descr="Mobile Frame PNG Images Transparent Free Download | PNGMart">
            <a:extLst>
              <a:ext uri="{FF2B5EF4-FFF2-40B4-BE49-F238E27FC236}">
                <a16:creationId xmlns:a16="http://schemas.microsoft.com/office/drawing/2014/main" id="{675D8D9C-DDF8-1FE4-683E-042AD353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45" y="1094242"/>
            <a:ext cx="3667028" cy="5323724"/>
          </a:xfrm>
          <a:prstGeom prst="rect">
            <a:avLst/>
          </a:prstGeom>
        </p:spPr>
      </p:pic>
      <p:pic>
        <p:nvPicPr>
          <p:cNvPr id="10" name="Grafik 9" descr="Mobile Frame PNG Images Transparent Free Download | PNGMart">
            <a:extLst>
              <a:ext uri="{FF2B5EF4-FFF2-40B4-BE49-F238E27FC236}">
                <a16:creationId xmlns:a16="http://schemas.microsoft.com/office/drawing/2014/main" id="{3F633353-E057-FECF-A8A3-691025C7A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891" y="1094242"/>
            <a:ext cx="3667028" cy="5323724"/>
          </a:xfrm>
          <a:prstGeom prst="rect">
            <a:avLst/>
          </a:prstGeom>
        </p:spPr>
      </p:pic>
      <p:pic>
        <p:nvPicPr>
          <p:cNvPr id="12" name="Grafik 11" descr="Mobile Frame PNG Images Transparent Free Download | PNGMart">
            <a:extLst>
              <a:ext uri="{FF2B5EF4-FFF2-40B4-BE49-F238E27FC236}">
                <a16:creationId xmlns:a16="http://schemas.microsoft.com/office/drawing/2014/main" id="{AA78DE30-04FD-3620-486D-772519330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37" y="1058383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8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11359C8-88B3-AC26-4450-70DD119A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72 Brand Medium"/>
              </a:rPr>
              <a:t>Mockups - Feed</a:t>
            </a:r>
            <a:endParaRPr lang="de-DE" dirty="0"/>
          </a:p>
        </p:txBody>
      </p:sp>
      <p:pic>
        <p:nvPicPr>
          <p:cNvPr id="4" name="Grafik 3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E5773EB4-A1F9-347B-CA54-908A69BD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3" y="1394011"/>
            <a:ext cx="2403798" cy="4616821"/>
          </a:xfrm>
          <a:prstGeom prst="rect">
            <a:avLst/>
          </a:prstGeom>
        </p:spPr>
      </p:pic>
      <p:pic>
        <p:nvPicPr>
          <p:cNvPr id="5" name="Grafik 4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27070FED-AB2A-4F9A-468E-F43A98E7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26" y="1394012"/>
            <a:ext cx="2403799" cy="4625788"/>
          </a:xfrm>
          <a:prstGeom prst="rect">
            <a:avLst/>
          </a:prstGeom>
        </p:spPr>
      </p:pic>
      <p:pic>
        <p:nvPicPr>
          <p:cNvPr id="6" name="Grafik 5" descr="Ein Bild, das Text, Screenshot, Website enthält.&#10;&#10;Beschreibung automatisch generiert.">
            <a:extLst>
              <a:ext uri="{FF2B5EF4-FFF2-40B4-BE49-F238E27FC236}">
                <a16:creationId xmlns:a16="http://schemas.microsoft.com/office/drawing/2014/main" id="{06E86D34-D04F-6AC6-9634-EF1609480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380" y="1394012"/>
            <a:ext cx="2403799" cy="4625788"/>
          </a:xfrm>
          <a:prstGeom prst="rect">
            <a:avLst/>
          </a:prstGeom>
        </p:spPr>
      </p:pic>
      <p:pic>
        <p:nvPicPr>
          <p:cNvPr id="8" name="Grafik 7" descr="Mobile Frame PNG Images Transparent Free Download | PNGMart">
            <a:extLst>
              <a:ext uri="{FF2B5EF4-FFF2-40B4-BE49-F238E27FC236}">
                <a16:creationId xmlns:a16="http://schemas.microsoft.com/office/drawing/2014/main" id="{9D35386B-C755-BFE9-A72F-937EDF72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9" y="1040453"/>
            <a:ext cx="3667028" cy="5323724"/>
          </a:xfrm>
          <a:prstGeom prst="rect">
            <a:avLst/>
          </a:prstGeom>
        </p:spPr>
      </p:pic>
      <p:pic>
        <p:nvPicPr>
          <p:cNvPr id="10" name="Grafik 9" descr="Mobile Frame PNG Images Transparent Free Download | PNGMart">
            <a:extLst>
              <a:ext uri="{FF2B5EF4-FFF2-40B4-BE49-F238E27FC236}">
                <a16:creationId xmlns:a16="http://schemas.microsoft.com/office/drawing/2014/main" id="{3FC95ADB-B43F-E9B9-AE5A-A8C4E9765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23" y="1040453"/>
            <a:ext cx="3667028" cy="5269936"/>
          </a:xfrm>
          <a:prstGeom prst="rect">
            <a:avLst/>
          </a:prstGeom>
        </p:spPr>
      </p:pic>
      <p:pic>
        <p:nvPicPr>
          <p:cNvPr id="12" name="Grafik 11" descr="Mobile Frame PNG Images Transparent Free Download | PNGMart">
            <a:extLst>
              <a:ext uri="{FF2B5EF4-FFF2-40B4-BE49-F238E27FC236}">
                <a16:creationId xmlns:a16="http://schemas.microsoft.com/office/drawing/2014/main" id="{3979CD76-07AE-2F19-6F58-D05D074B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69" y="1040453"/>
            <a:ext cx="3667028" cy="5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52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7,"isValidatorEnabled":false,"isLocked":false,"elementsMetadata":[],"slideId":"638331234103040955","enableDocumentContentUpdater":false,"version":"2.0"}]]></TemplafySlideTemplateConfiguration>
</file>

<file path=customXml/item12.xml><?xml version="1.0" encoding="utf-8"?>
<TemplafySlideTemplateConfiguration><![CDATA[{"slideVersion":7,"isValidatorEnabled":false,"isLocked":false,"elementsMetadata":[],"slideId":"638331234103040955","enableDocumentContentUpdater":false,"version":"2.0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15.xml><?xml version="1.0" encoding="utf-8"?>
<TemplafySlideTemplateConfiguration><![CDATA[{"slideVersion":4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TemplafyTemplateConfiguration><![CDATA[{"elementsMetadata":[{"type":"shape","id":"14fd4108-7f2f-41bc-b3df-4cc034bb9ecf","elementConfiguration":{"binding":"{{ DataSources.Classification[Form.Classification.Name].Display}}","type":"text","disableUpdates":false}},{"type":"shape","id":"ff051c5e-c671-457c-a7b4-c99ee004e5a2","elementConfiguration":{"inheritDimensions":"{{InheritDimensions.InheritNone}}","width":"","height":"1 cm","image":"{{Form.SAPLogo.SubbrandBlue}}","visibility":"","type":"image","disableUpdates":false}},{"type":"shape","id":"cf8b3e0a-d0f8-42a4-9e1e-33891a8c3152","elementConfiguration":{"binding":"{{Form.Classification.Display}}","visibility":"","type":"text","disableUpdates":false}},{"type":"shape","id":"4d8cc7ac-52e3-4c79-a639-07eee0a2eced","elementConfiguration":{"binding":"{{Form.Classification.Display}}","visibility":"","type":"text","disableUpdates":false}},{"type":"shape","id":"4cf531d6-1789-4f60-9bb7-c107bdd43c5b","elementConfiguration":{"inheritDimensions":"{{InheritDimensions.InheritNone}}","width":"","height":"1 cm","image":"{{Form.SAPLogo.SubbrandBlack}}","visibility":"","type":"image","disableUpdates":false}},{"type":"shape","id":"631d4aaa-3c94-43c9-b9e3-f19f364ae513","elementConfiguration":{"inheritDimensions":"{{InheritDimensions.InheritNone}}","width":"","height":"1 cm","image":"{{Form.SAPLogo.SubbrandWhite}}","visibility":"","type":"image","disableUpdates":false}},{"type":"shape","id":"895fa812-32f6-493e-b299-391d008b133d","elementConfiguration":{"binding":"{{Form.Classification.Display}}","visibility":"","type":"text","disableUpdates":false}},{"type":"shape","id":"cb602f24-a6c4-4fdd-889c-56dc8919edf9","elementConfiguration":{"inheritDimensions":"{{InheritDimensions.InheritNone}}","width":"","height":"1 cm","image":"{{Form.SAPLogo.SubbrandBlue}}","visibility":"","type":"image","disableUpdates":false}},{"type":"shape","id":"9f28e72c-7eee-4cf6-a367-89dae4269e23","elementConfiguration":{"binding":"{{Form.Classification.Display}}","visibility":"","type":"text","disableUpdates":false}},{"type":"shape","id":"e1cf15ab-2063-4d65-b87d-4ad49d7ea484","elementConfiguration":{"inheritDimensions":"{{InheritDimensions.InheritNone}}","width":"","height":"1 cm","image":"{{Form.SAPLogo.SubbrandBlue}}","visibility":"","type":"image","disableUpdates":false}},{"type":"shape","id":"cb6fb353-857f-43a8-8811-5af407dfc236","elementConfiguration":{"binding":"{{Form.Classification.Display}}","visibility":"","type":"text","disableUpdates":false}},{"type":"shape","id":"1628b26b-dbd4-42c9-804f-d79fcebf938b","elementConfiguration":{"inheritDimensions":"{{InheritDimensions.InheritNone}}","width":"","height":"1 cm","image":"{{Form.SAPLogo.SubbrandBlue}}","visibility":"","type":"image","disableUpdates":false}},{"type":"shape","id":"0d1d6f75-c524-4e4c-8dd6-4836319c9d69","elementConfiguration":{"binding":"{{Form.Classification.Display}}","visibility":"","type":"text","disableUpdates":false}},{"type":"shape","id":"2f2f52ce-adfc-4f01-bf54-b4787f996aee","elementConfiguration":{"inheritDimensions":"{{InheritDimensions.InheritNone}}","width":"","height":"1 cm","image":"{{Form.SAPLogo.SubbrandWhite}}","visibility":"","type":"image","disableUpdates":false}},{"type":"shape","id":"20efd9e9-3b6e-49eb-a931-e7c61db951c2","elementConfiguration":{"binding":"{{Form.Classification.Display}}","visibility":"","type":"text","disableUpdates":false}},{"type":"shape","id":"4786f3b7-99ff-4fbc-bd2e-07eee24dd7eb","elementConfiguration":{"binding":"{{DataSources.PPTCopyRight[\"Slide 5 copyright\"].CopyrightMessage}}","visibility":"","type":"text","disableUpdates":false}},{"type":"shape","id":"3e9dedaa-1505-42a6-af94-db83eb1ce329","elementConfiguration":{"inheritDimensions":"{{InheritDimensions.InheritNone}}","width":"","height":"1 cm","image":"{{Form.SAPLogo.SubbrandBlack}}","visibility":"","type":"image","disableUpdates":false}},{"type":"shape","id":"09bee109-fcee-4a15-8c8f-98492e39ce08","elementConfiguration":{"binding":"{{Form.Classification.Display}}","visibility":"","type":"text","disableUpdates":false}},{"type":"shape","id":"f5160bf3-5c5c-4d41-9b67-65e887514785","elementConfiguration":{"inheritDimensions":"{{InheritDimensions.InheritNone}}","width":"","height":"1 cm","image":"{{Form.SAPLogo.SubbrandWhite}}","visibility":"","type":"image","disableUpdates":false}},{"type":"shape","id":"a5527f1f-282d-4e0b-bb6f-a3bd90160222","elementConfiguration":{"binding":"{{Form.Classification.Display}}","visibility":"","type":"text","disableUpdates":false}},{"type":"shape","id":"7cf02f19-c731-43db-b723-f412a9b2d755","elementConfiguration":{"inheritDimensions":"{{InheritDimensions.InheritNone}}","width":"","height":"1 cm","image":"{{Form.SAPLogo.SubbrandBlack}}","visibility":"","type":"image","disableUpdates":false}},{"type":"shape","id":"bf4111d1-a592-4bb7-a6ef-fc7b5bfd8f24","elementConfiguration":{"binding":"{{Form.Classification.Display}}","visibility":"","type":"text","disableUpdates":false}},{"type":"shape","id":"07c76c1b-9434-44ec-adac-03c2f92bf24f","elementConfiguration":{"inheritDimensions":"{{InheritDimensions.InheritNone}}","width":"","height":"1 cm","image":"{{Form.SAPLogo.SubbrandWhite}}","visibility":"","type":"image","disableUpdates":false}},{"type":"shape","id":"68e2808f-b78c-4494-979f-34427bd62c24","elementConfiguration":{"binding":"{{Form.Classification.Display}}","visibility":"","type":"text","disableUpdates":false}},{"type":"shape","id":"193f9ae3-0857-4195-97dd-bbd25168503e","elementConfiguration":{"inheritDimensions":"{{InheritDimensions.InheritNone}}","width":"","height":"1 cm","image":"{{Form.SAPLogo.SubbrandWhite}}","visibility":"","type":"image","disableUpdates":false}},{"type":"shape","id":"7454da48-e6a1-4cb1-b19f-5ef4a9aa201c","elementConfiguration":{"binding":"{{Form.Classification.Display}}","visibility":"","type":"text","disableUpdates":false}},{"type":"shape","id":"2aecf4b2-076e-4e86-8681-56a5e4dcd8fc","elementConfiguration":{"binding":"{{StringJoin(\", \", Form.SpeakerName,\"SAP\")}}","type":"text","disableUpdates":false}},{"type":"shape","id":"83426e74-801f-4c91-88c8-3731d10390e0","elementConfiguration":{"binding":"{{FormatDateTime(Form.Date,\"MMMM dd, yyyy\",\"en-US\")}}","type":"text","disableUpdates":false}},{"type":"shape","id":"ca51f510-4960-4aca-b5ce-67b93ded8ffd","elementConfiguration":{"binding":"{{StringJoin(\", \", Form.SpeakerName,\"SAP\")}}","type":"text","disableUpdates":false}},{"type":"shape","id":"89a2b0d8-d1fa-42d3-917f-f1332d00aa48","elementConfiguration":{"binding":"{{FormatDateTime(Form.Date,\"MMMM dd, yyyy\",\"en-US\")}}","type":"text","disableUpdates":false}},{"type":"shape","id":"1ecb6921-8f6b-4c65-ab6d-84a15b14787f","elementConfiguration":{"binding":"{{StringJoin(\", \", Form.SpeakerName,\"SAP\")}}","type":"text","disableUpdates":false}},{"type":"shape","id":"471ac991-8ded-4903-9db8-125d098d99a5","elementConfiguration":{"binding":"{{FormatDateTime(Form.Date,\"MMMM dd, yyyy\",\"en-US\")}}","type":"text","disableUpdates":false}},{"type":"shape","id":"7f648c05-0c8e-47ee-a297-1f307e96fb10","elementConfiguration":{"binding":"{{StringJoin(\", \", Form.SpeakerName,\"SAP\")}}","type":"text","disableUpdates":false}},{"type":"shape","id":"a40568a3-e568-48c0-97ed-99cbc65b0574","elementConfiguration":{"binding":"{{FormatDateTime(Form.Date,\"MMMM dd, yyyy\",\"en-US\")}}","type":"text","disableUpdates":false}},{"type":"shape","id":"34f8d303-8e94-4eac-82af-a7dd7c1d0758","elementConfiguration":{"binding":"{{StringJoin(\", \", Form.SpeakerName,\"SAP\")}}","type":"text","disableUpdates":false}},{"type":"shape","id":"2b19a6f8-439d-420e-bfc6-eb74c0fe09ca","elementConfiguration":{"binding":"{{FormatDateTime(Form.Date,\"MMMM dd, yyyy\",\"en-US\")}}","type":"text","disableUpdates":false}},{"type":"shape","id":"622fdcb5-2e8b-4b8c-b1c1-0cb4b0ecc379","elementConfiguration":{"binding":"{{StringJoin(\", \", Form.SpeakerName,\"SAP\")}}","type":"text","disableUpdates":false}},{"type":"shape","id":"1b9850cf-a1d7-4612-a522-8124f3d91b5b","elementConfiguration":{"binding":"{{FormatDateTime(Form.Date,\"MMMM dd, yyyy\",\"en-US\")}}","type":"text","disableUpdates":false}},{"type":"shape","id":"797b962c-2fd4-49da-8bae-70bc61dfba82","elementConfiguration":{"binding":"{{Form.SpeakerName}}","type":"text","disableUpdates":false}},{"type":"shape","id":"c0560319-716a-4660-ac9a-c56b56449153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4.xml><?xml version="1.0" encoding="utf-8"?>
<TemplafySlideTemplateConfiguration><![CDATA[{"slideVersion":4,"isValidatorEnabled":false,"isLocked":false,"elementsMetadata":[],"slideId":"638331234103099669","enableDocumentContentUpdater":false,"version":"2.0"}]]></TemplafySlideTemplate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hBxQjLlSjxeh7OeEFu8zqeWzu+JhJOK0Kk7wAxrfD6w="},{"name":"Date","value":"OBttOUJaz1aXkKeQM8kAhQ=="},{"name":"SpeakerName","value":"RaA/CC6v+ZM38fMHmJOLUg=="},{"name":"Email","value":"wE+s8fdhNCaiXuC1E15vlQ=="}]}]]></Templafy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TemplateConfiguration><![CDATA[{"slideVersion":6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32B4CE40-A540-46F0-A4B7-2503498DD8B0}">
  <ds:schemaRefs/>
</ds:datastoreItem>
</file>

<file path=customXml/itemProps10.xml><?xml version="1.0" encoding="utf-8"?>
<ds:datastoreItem xmlns:ds="http://schemas.openxmlformats.org/officeDocument/2006/customXml" ds:itemID="{8D60027D-B63E-433E-BB56-64F598DA4B11}">
  <ds:schemaRefs/>
</ds:datastoreItem>
</file>

<file path=customXml/itemProps11.xml><?xml version="1.0" encoding="utf-8"?>
<ds:datastoreItem xmlns:ds="http://schemas.openxmlformats.org/officeDocument/2006/customXml" ds:itemID="{FB3CBE98-0F50-4DCC-AB6D-9CE0DBAA75FF}">
  <ds:schemaRefs/>
</ds:datastoreItem>
</file>

<file path=customXml/itemProps12.xml><?xml version="1.0" encoding="utf-8"?>
<ds:datastoreItem xmlns:ds="http://schemas.openxmlformats.org/officeDocument/2006/customXml" ds:itemID="{B193407F-7627-4703-872B-902337D3A33E}">
  <ds:schemaRefs/>
</ds:datastoreItem>
</file>

<file path=customXml/itemProps13.xml><?xml version="1.0" encoding="utf-8"?>
<ds:datastoreItem xmlns:ds="http://schemas.openxmlformats.org/officeDocument/2006/customXml" ds:itemID="{7AED931A-08BC-4616-9286-8BD188D0EE44}">
  <ds:schemaRefs/>
</ds:datastoreItem>
</file>

<file path=customXml/itemProps14.xml><?xml version="1.0" encoding="utf-8"?>
<ds:datastoreItem xmlns:ds="http://schemas.openxmlformats.org/officeDocument/2006/customXml" ds:itemID="{47869D81-24A3-1649-A7BC-E604AE89024C}">
  <ds:schemaRefs/>
</ds:datastoreItem>
</file>

<file path=customXml/itemProps15.xml><?xml version="1.0" encoding="utf-8"?>
<ds:datastoreItem xmlns:ds="http://schemas.openxmlformats.org/officeDocument/2006/customXml" ds:itemID="{3E4381A6-8E2C-574D-B48E-536A53B18F66}">
  <ds:schemaRefs/>
</ds:datastoreItem>
</file>

<file path=customXml/itemProps2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6BBCBB-1894-4E66-BA48-9E91CE3ACBA0}">
  <ds:schemaRefs/>
</ds:datastoreItem>
</file>

<file path=customXml/itemProps4.xml><?xml version="1.0" encoding="utf-8"?>
<ds:datastoreItem xmlns:ds="http://schemas.openxmlformats.org/officeDocument/2006/customXml" ds:itemID="{0EC57229-3C66-4E28-BE75-EC4AA2288617}">
  <ds:schemaRefs/>
</ds:datastoreItem>
</file>

<file path=customXml/itemProps5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CC49FFC8-2FF3-4057-96F0-3BCD1A4F0351}">
  <ds:schemaRefs/>
</ds:datastoreItem>
</file>

<file path=customXml/itemProps7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7fc58d8-9f4b-4bc8-b278-c3cb6f298023"/>
    <ds:schemaRef ds:uri="http://www.w3.org/XML/1998/namespace"/>
    <ds:schemaRef ds:uri="http://purl.org/dc/dcmitype/"/>
  </ds:schemaRefs>
</ds:datastoreItem>
</file>

<file path=customXml/itemProps8.xml><?xml version="1.0" encoding="utf-8"?>
<ds:datastoreItem xmlns:ds="http://schemas.openxmlformats.org/officeDocument/2006/customXml" ds:itemID="{5E726EAB-FE30-4F4D-A478-DE4759D9A12E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</Words>
  <Application>Microsoft Office PowerPoint</Application>
  <PresentationFormat>Benutzerdefiniert</PresentationFormat>
  <Paragraphs>85</Paragraphs>
  <Slides>19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SAP Template 2023</vt:lpstr>
      <vt:lpstr>Qualitätsmaßnahmen, Mockups und Build Prozess</vt:lpstr>
      <vt:lpstr>Qualitätsmaßnahmen</vt:lpstr>
      <vt:lpstr>PowerPoint-Präsentation</vt:lpstr>
      <vt:lpstr>PowerPoint-Präsentation</vt:lpstr>
      <vt:lpstr>Qualitätsmaßnahmen</vt:lpstr>
      <vt:lpstr>PowerPoint-Präsentation</vt:lpstr>
      <vt:lpstr>PowerPoint-Präsentation</vt:lpstr>
      <vt:lpstr>Mockups – Registrierung / Login</vt:lpstr>
      <vt:lpstr>Mockups - Feed</vt:lpstr>
      <vt:lpstr>Mockups - Chat</vt:lpstr>
      <vt:lpstr>Mockups – neuen Beitrag erstellen </vt:lpstr>
      <vt:lpstr>Mockups - Suche</vt:lpstr>
      <vt:lpstr>Mockups - Profil</vt:lpstr>
      <vt:lpstr>Mockups - Gefolgt</vt:lpstr>
      <vt:lpstr>Mockups – Follower &amp; Anfragen</vt:lpstr>
      <vt:lpstr>CI/CD Pipeline</vt:lpstr>
      <vt:lpstr>Lokaler Build Prozess</vt:lpstr>
      <vt:lpstr>Techstack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Aleks Georgiev</dc:creator>
  <cp:keywords>2023/16:9/white</cp:keywords>
  <dc:description/>
  <cp:lastModifiedBy>Georgiev Aleks</cp:lastModifiedBy>
  <cp:revision>307</cp:revision>
  <dcterms:created xsi:type="dcterms:W3CDTF">2023-12-07T17:17:18Z</dcterms:created>
  <dcterms:modified xsi:type="dcterms:W3CDTF">2023-12-08T00:09:41Z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2023-11-27T15:11:29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637719708008607423</vt:lpwstr>
  </property>
  <property fmtid="{D5CDD505-2E9C-101B-9397-08002B2CF9AE}" pid="11" name="TemplafyLanguageCode">
    <vt:lpwstr>de-DE</vt:lpwstr>
  </property>
  <property fmtid="{D5CDD505-2E9C-101B-9397-08002B2CF9AE}" pid="12" name="TemplafyFromBlank">
    <vt:bool>false</vt:bool>
  </property>
</Properties>
</file>